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8" r:id="rId3"/>
    <p:sldId id="282" r:id="rId4"/>
    <p:sldId id="273" r:id="rId5"/>
    <p:sldId id="274" r:id="rId6"/>
    <p:sldId id="263" r:id="rId7"/>
    <p:sldId id="275" r:id="rId8"/>
    <p:sldId id="276" r:id="rId9"/>
    <p:sldId id="277" r:id="rId10"/>
    <p:sldId id="278" r:id="rId11"/>
    <p:sldId id="279" r:id="rId12"/>
    <p:sldId id="280" r:id="rId13"/>
    <p:sldId id="265" r:id="rId14"/>
    <p:sldId id="28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54F0B8-2E33-194B-8C48-9232DEECABE4}">
          <p14:sldIdLst>
            <p14:sldId id="256"/>
            <p14:sldId id="258"/>
            <p14:sldId id="282"/>
            <p14:sldId id="273"/>
            <p14:sldId id="274"/>
            <p14:sldId id="263"/>
            <p14:sldId id="275"/>
            <p14:sldId id="276"/>
            <p14:sldId id="277"/>
            <p14:sldId id="278"/>
            <p14:sldId id="279"/>
            <p14:sldId id="280"/>
            <p14:sldId id="265"/>
            <p14:sldId id="281"/>
          </p14:sldIdLst>
        </p14:section>
        <p14:section name="无标题节" id="{573D1BEF-732E-514A-8219-2E3723B9B3E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218"/>
  </p:normalViewPr>
  <p:slideViewPr>
    <p:cSldViewPr snapToGrid="0" snapToObjects="1">
      <p:cViewPr varScale="1">
        <p:scale>
          <a:sx n="88" d="100"/>
          <a:sy n="88" d="100"/>
        </p:scale>
        <p:origin x="503"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AD7DE06-D942-C446-B396-13F79828C2DA}" type="datetimeFigureOut">
              <a:rPr kumimoji="1" lang="zh-CN" altLang="en-US" smtClean="0"/>
              <a:t>2018/4/10</a:t>
            </a:fld>
            <a:endParaRPr kumimoji="1"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kumimoji="1"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011CA78-5D1E-474F-B006-040BFF82FD87}" type="slidenum">
              <a:rPr kumimoji="1" lang="zh-CN" altLang="en-US" smtClean="0"/>
              <a:t>‹#›</a:t>
            </a:fld>
            <a:endParaRPr kumimoji="1"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335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2278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99919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2509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72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8749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84874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131273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197842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195526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D7DE06-D942-C446-B396-13F79828C2DA}" type="datetimeFigureOut">
              <a:rPr kumimoji="1" lang="zh-CN" altLang="en-US" smtClean="0"/>
              <a:t>2018/4/10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13618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AD7DE06-D942-C446-B396-13F79828C2DA}" type="datetimeFigureOut">
              <a:rPr kumimoji="1" lang="zh-CN" altLang="en-US" smtClean="0"/>
              <a:t>2018/4/10</a:t>
            </a:fld>
            <a:endParaRPr kumimoji="1"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kumimoji="1"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011CA78-5D1E-474F-B006-040BFF82FD87}" type="slidenum">
              <a:rPr kumimoji="1" lang="zh-CN" altLang="en-US" smtClean="0"/>
              <a:t>‹#›</a:t>
            </a:fld>
            <a:endParaRPr kumimoji="1" lang="zh-CN" altLang="en-US"/>
          </a:p>
        </p:txBody>
      </p:sp>
    </p:spTree>
    <p:extLst>
      <p:ext uri="{BB962C8B-B14F-4D97-AF65-F5344CB8AC3E}">
        <p14:creationId xmlns:p14="http://schemas.microsoft.com/office/powerpoint/2010/main" val="335350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3888ED2-C30A-47CE-9E3A-B2A0CF465524}"/>
              </a:ext>
            </a:extLst>
          </p:cNvPr>
          <p:cNvSpPr txBox="1"/>
          <p:nvPr/>
        </p:nvSpPr>
        <p:spPr>
          <a:xfrm>
            <a:off x="4434339" y="2637543"/>
            <a:ext cx="4580792" cy="553998"/>
          </a:xfrm>
          <a:prstGeom prst="rect">
            <a:avLst/>
          </a:prstGeom>
          <a:noFill/>
        </p:spPr>
        <p:txBody>
          <a:bodyPr wrap="square" rtlCol="0">
            <a:spAutoFit/>
          </a:bodyPr>
          <a:lstStyle/>
          <a:p>
            <a:r>
              <a:rPr lang="en-US" altLang="zh-CN" sz="3000" dirty="0"/>
              <a:t>Try to imagine…</a:t>
            </a:r>
            <a:endParaRPr lang="zh-CN" altLang="en-US" sz="3000" dirty="0"/>
          </a:p>
        </p:txBody>
      </p:sp>
      <p:sp>
        <p:nvSpPr>
          <p:cNvPr id="7" name="文本框 6">
            <a:extLst>
              <a:ext uri="{FF2B5EF4-FFF2-40B4-BE49-F238E27FC236}">
                <a16:creationId xmlns:a16="http://schemas.microsoft.com/office/drawing/2014/main" id="{CDCB66DA-DFDD-4EAF-AA92-BB6BBE5FF4D4}"/>
              </a:ext>
            </a:extLst>
          </p:cNvPr>
          <p:cNvSpPr txBox="1"/>
          <p:nvPr/>
        </p:nvSpPr>
        <p:spPr>
          <a:xfrm>
            <a:off x="3524335" y="2637543"/>
            <a:ext cx="6400801" cy="553998"/>
          </a:xfrm>
          <a:prstGeom prst="rect">
            <a:avLst/>
          </a:prstGeom>
          <a:noFill/>
        </p:spPr>
        <p:txBody>
          <a:bodyPr wrap="square" rtlCol="0">
            <a:spAutoFit/>
          </a:bodyPr>
          <a:lstStyle/>
          <a:p>
            <a:r>
              <a:rPr lang="en-US" altLang="zh-CN" sz="3000" dirty="0"/>
              <a:t>If you want to go out for parkour </a:t>
            </a:r>
            <a:endParaRPr lang="zh-CN" altLang="en-US" sz="3000" dirty="0"/>
          </a:p>
        </p:txBody>
      </p:sp>
      <p:sp>
        <p:nvSpPr>
          <p:cNvPr id="8" name="文本框 7">
            <a:extLst>
              <a:ext uri="{FF2B5EF4-FFF2-40B4-BE49-F238E27FC236}">
                <a16:creationId xmlns:a16="http://schemas.microsoft.com/office/drawing/2014/main" id="{CD5DF189-44F2-4CA4-9BB4-FA12A1798B3A}"/>
              </a:ext>
            </a:extLst>
          </p:cNvPr>
          <p:cNvSpPr txBox="1"/>
          <p:nvPr/>
        </p:nvSpPr>
        <p:spPr>
          <a:xfrm>
            <a:off x="4012308" y="2637543"/>
            <a:ext cx="5424854" cy="553998"/>
          </a:xfrm>
          <a:prstGeom prst="rect">
            <a:avLst/>
          </a:prstGeom>
          <a:noFill/>
        </p:spPr>
        <p:txBody>
          <a:bodyPr wrap="square" rtlCol="0">
            <a:spAutoFit/>
          </a:bodyPr>
          <a:lstStyle/>
          <a:p>
            <a:r>
              <a:rPr lang="en-US" altLang="zh-CN" sz="3000" dirty="0"/>
              <a:t>Do you know where to go?</a:t>
            </a:r>
            <a:endParaRPr lang="zh-CN" altLang="en-US" sz="3000" dirty="0"/>
          </a:p>
        </p:txBody>
      </p:sp>
      <p:sp>
        <p:nvSpPr>
          <p:cNvPr id="9" name="文本框 8">
            <a:extLst>
              <a:ext uri="{FF2B5EF4-FFF2-40B4-BE49-F238E27FC236}">
                <a16:creationId xmlns:a16="http://schemas.microsoft.com/office/drawing/2014/main" id="{32997108-33B1-4FF4-B14C-15192CF53ADD}"/>
              </a:ext>
            </a:extLst>
          </p:cNvPr>
          <p:cNvSpPr txBox="1"/>
          <p:nvPr/>
        </p:nvSpPr>
        <p:spPr>
          <a:xfrm>
            <a:off x="2681739" y="2637543"/>
            <a:ext cx="8085993" cy="553998"/>
          </a:xfrm>
          <a:prstGeom prst="rect">
            <a:avLst/>
          </a:prstGeom>
          <a:noFill/>
        </p:spPr>
        <p:txBody>
          <a:bodyPr wrap="square" rtlCol="0">
            <a:spAutoFit/>
          </a:bodyPr>
          <a:lstStyle/>
          <a:p>
            <a:r>
              <a:rPr lang="en-US" altLang="zh-CN" sz="3000" dirty="0"/>
              <a:t>Or you just want to go out for some sports </a:t>
            </a:r>
            <a:endParaRPr lang="zh-CN" altLang="en-US" sz="3000" dirty="0"/>
          </a:p>
        </p:txBody>
      </p:sp>
      <p:sp>
        <p:nvSpPr>
          <p:cNvPr id="10" name="文本框 9">
            <a:extLst>
              <a:ext uri="{FF2B5EF4-FFF2-40B4-BE49-F238E27FC236}">
                <a16:creationId xmlns:a16="http://schemas.microsoft.com/office/drawing/2014/main" id="{5B3942AF-E63E-4122-8C38-132CAA927A18}"/>
              </a:ext>
            </a:extLst>
          </p:cNvPr>
          <p:cNvSpPr txBox="1"/>
          <p:nvPr/>
        </p:nvSpPr>
        <p:spPr>
          <a:xfrm>
            <a:off x="3247377" y="2637543"/>
            <a:ext cx="6954716" cy="553998"/>
          </a:xfrm>
          <a:prstGeom prst="rect">
            <a:avLst/>
          </a:prstGeom>
          <a:noFill/>
        </p:spPr>
        <p:txBody>
          <a:bodyPr wrap="square" rtlCol="0">
            <a:spAutoFit/>
          </a:bodyPr>
          <a:lstStyle/>
          <a:p>
            <a:r>
              <a:rPr lang="en-US" altLang="zh-CN" sz="3000" dirty="0"/>
              <a:t>Do you know where to go what to do?</a:t>
            </a:r>
            <a:endParaRPr lang="zh-CN" altLang="en-US" sz="3000" dirty="0"/>
          </a:p>
        </p:txBody>
      </p:sp>
      <p:sp>
        <p:nvSpPr>
          <p:cNvPr id="11" name="文本框 10">
            <a:extLst>
              <a:ext uri="{FF2B5EF4-FFF2-40B4-BE49-F238E27FC236}">
                <a16:creationId xmlns:a16="http://schemas.microsoft.com/office/drawing/2014/main" id="{B15E6D9B-898C-48FB-B3E6-84EF04B55264}"/>
              </a:ext>
            </a:extLst>
          </p:cNvPr>
          <p:cNvSpPr txBox="1"/>
          <p:nvPr/>
        </p:nvSpPr>
        <p:spPr>
          <a:xfrm>
            <a:off x="2979212" y="2637543"/>
            <a:ext cx="7491047" cy="553998"/>
          </a:xfrm>
          <a:prstGeom prst="rect">
            <a:avLst/>
          </a:prstGeom>
          <a:noFill/>
        </p:spPr>
        <p:txBody>
          <a:bodyPr wrap="square" rtlCol="0">
            <a:spAutoFit/>
          </a:bodyPr>
          <a:lstStyle/>
          <a:p>
            <a:r>
              <a:rPr lang="en-US" altLang="zh-CN" sz="3000" dirty="0"/>
              <a:t>Or you heard a new interesting place</a:t>
            </a:r>
            <a:endParaRPr lang="zh-CN" altLang="en-US" sz="3000" dirty="0"/>
          </a:p>
        </p:txBody>
      </p:sp>
      <p:sp>
        <p:nvSpPr>
          <p:cNvPr id="12" name="文本框 11">
            <a:extLst>
              <a:ext uri="{FF2B5EF4-FFF2-40B4-BE49-F238E27FC236}">
                <a16:creationId xmlns:a16="http://schemas.microsoft.com/office/drawing/2014/main" id="{CE989131-649B-439D-8F3B-1B1A9C337318}"/>
              </a:ext>
            </a:extLst>
          </p:cNvPr>
          <p:cNvSpPr txBox="1"/>
          <p:nvPr/>
        </p:nvSpPr>
        <p:spPr>
          <a:xfrm>
            <a:off x="1998871" y="2637543"/>
            <a:ext cx="9451728" cy="553998"/>
          </a:xfrm>
          <a:prstGeom prst="rect">
            <a:avLst/>
          </a:prstGeom>
          <a:noFill/>
        </p:spPr>
        <p:txBody>
          <a:bodyPr wrap="square" rtlCol="0">
            <a:spAutoFit/>
          </a:bodyPr>
          <a:lstStyle/>
          <a:p>
            <a:r>
              <a:rPr lang="en-US" altLang="zh-CN" sz="3000" dirty="0"/>
              <a:t>How do you know you are really interested in it?</a:t>
            </a:r>
            <a:endParaRPr lang="zh-CN" altLang="en-US" sz="3000" dirty="0"/>
          </a:p>
        </p:txBody>
      </p:sp>
      <p:sp>
        <p:nvSpPr>
          <p:cNvPr id="2" name="文本框 1">
            <a:extLst>
              <a:ext uri="{FF2B5EF4-FFF2-40B4-BE49-F238E27FC236}">
                <a16:creationId xmlns:a16="http://schemas.microsoft.com/office/drawing/2014/main" id="{2B7D9B2B-53D7-42AE-A702-9A5F1B0A797F}"/>
              </a:ext>
            </a:extLst>
          </p:cNvPr>
          <p:cNvSpPr txBox="1"/>
          <p:nvPr/>
        </p:nvSpPr>
        <p:spPr>
          <a:xfrm>
            <a:off x="3524335" y="2637543"/>
            <a:ext cx="6400801" cy="553998"/>
          </a:xfrm>
          <a:prstGeom prst="rect">
            <a:avLst/>
          </a:prstGeom>
          <a:noFill/>
        </p:spPr>
        <p:txBody>
          <a:bodyPr wrap="square" rtlCol="0">
            <a:spAutoFit/>
          </a:bodyPr>
          <a:lstStyle/>
          <a:p>
            <a:r>
              <a:rPr lang="en-US" altLang="zh-CN" sz="3000" dirty="0"/>
              <a:t>That’s why you need…</a:t>
            </a:r>
            <a:endParaRPr lang="zh-CN" altLang="en-US" sz="3000" dirty="0"/>
          </a:p>
        </p:txBody>
      </p:sp>
      <p:sp>
        <p:nvSpPr>
          <p:cNvPr id="14" name="文本框 13">
            <a:extLst>
              <a:ext uri="{FF2B5EF4-FFF2-40B4-BE49-F238E27FC236}">
                <a16:creationId xmlns:a16="http://schemas.microsoft.com/office/drawing/2014/main" id="{6BEF060F-8475-4358-9937-693BB33B43AA}"/>
              </a:ext>
            </a:extLst>
          </p:cNvPr>
          <p:cNvSpPr txBox="1"/>
          <p:nvPr/>
        </p:nvSpPr>
        <p:spPr>
          <a:xfrm>
            <a:off x="3971116" y="4900493"/>
            <a:ext cx="4249767" cy="923330"/>
          </a:xfrm>
          <a:prstGeom prst="rect">
            <a:avLst/>
          </a:prstGeom>
          <a:noFill/>
        </p:spPr>
        <p:txBody>
          <a:bodyPr wrap="square" rtlCol="0">
            <a:spAutoFit/>
          </a:bodyPr>
          <a:lstStyle/>
          <a:p>
            <a:pPr algn="ctr"/>
            <a:r>
              <a:rPr lang="en-US" altLang="zh-CN" dirty="0"/>
              <a:t>2018.04</a:t>
            </a:r>
            <a:endParaRPr lang="zh-CN" altLang="zh-CN" dirty="0"/>
          </a:p>
          <a:p>
            <a:pPr algn="ctr"/>
            <a:r>
              <a:rPr lang="en-US" altLang="zh-CN" dirty="0"/>
              <a:t>YU YENCHIA, Zhao Yun, Zhao </a:t>
            </a:r>
            <a:r>
              <a:rPr lang="en-US" altLang="zh-CN" dirty="0" err="1"/>
              <a:t>Binqi</a:t>
            </a:r>
            <a:endParaRPr lang="zh-CN" altLang="zh-CN" dirty="0"/>
          </a:p>
          <a:p>
            <a:endParaRPr kumimoji="1" lang="zh-CN" altLang="en-US" dirty="0"/>
          </a:p>
        </p:txBody>
      </p:sp>
      <p:pic>
        <p:nvPicPr>
          <p:cNvPr id="4" name="图片 3">
            <a:extLst>
              <a:ext uri="{FF2B5EF4-FFF2-40B4-BE49-F238E27FC236}">
                <a16:creationId xmlns:a16="http://schemas.microsoft.com/office/drawing/2014/main" id="{BD5B9B74-3CB0-4F05-8476-20CE1AA8E2BA}"/>
              </a:ext>
            </a:extLst>
          </p:cNvPr>
          <p:cNvPicPr>
            <a:picLocks noChangeAspect="1"/>
          </p:cNvPicPr>
          <p:nvPr/>
        </p:nvPicPr>
        <p:blipFill>
          <a:blip r:embed="rId2"/>
          <a:stretch>
            <a:fillRect/>
          </a:stretch>
        </p:blipFill>
        <p:spPr>
          <a:xfrm>
            <a:off x="4238625" y="1034177"/>
            <a:ext cx="3714750" cy="3714750"/>
          </a:xfrm>
          <a:prstGeom prst="rect">
            <a:avLst/>
          </a:prstGeom>
        </p:spPr>
      </p:pic>
    </p:spTree>
    <p:extLst>
      <p:ext uri="{BB962C8B-B14F-4D97-AF65-F5344CB8AC3E}">
        <p14:creationId xmlns:p14="http://schemas.microsoft.com/office/powerpoint/2010/main" val="51829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grpId="1" nodeType="afterEffect">
                                  <p:stCondLst>
                                    <p:cond delay="5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500"/>
                            </p:stCondLst>
                            <p:childTnLst>
                              <p:par>
                                <p:cTn id="13" presetID="10" presetClass="entr" presetSubtype="0"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3000"/>
                            </p:stCondLst>
                            <p:childTnLst>
                              <p:par>
                                <p:cTn id="17" presetID="10" presetClass="exit" presetSubtype="0" fill="hold" grpId="1" nodeType="afterEffect">
                                  <p:stCondLst>
                                    <p:cond delay="50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4000"/>
                            </p:stCondLst>
                            <p:childTnLst>
                              <p:par>
                                <p:cTn id="21" presetID="10" presetClass="entr" presetSubtype="0" fill="hold" grpId="0"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5000"/>
                            </p:stCondLst>
                            <p:childTnLst>
                              <p:par>
                                <p:cTn id="25" presetID="10" presetClass="exit" presetSubtype="0" fill="hold" grpId="1" nodeType="afterEffect">
                                  <p:stCondLst>
                                    <p:cond delay="50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6000"/>
                            </p:stCondLst>
                            <p:childTnLst>
                              <p:par>
                                <p:cTn id="29" presetID="10" presetClass="entr" presetSubtype="0" fill="hold" grpId="0" nodeType="after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7500"/>
                            </p:stCondLst>
                            <p:childTnLst>
                              <p:par>
                                <p:cTn id="33" presetID="10" presetClass="exit" presetSubtype="0" fill="hold" grpId="1" nodeType="afterEffect">
                                  <p:stCondLst>
                                    <p:cond delay="50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par>
                          <p:cTn id="36" fill="hold">
                            <p:stCondLst>
                              <p:cond delay="8500"/>
                            </p:stCondLst>
                            <p:childTnLst>
                              <p:par>
                                <p:cTn id="37" presetID="10" presetClass="entr" presetSubtype="0" fill="hold" grpId="0" nodeType="afterEffect">
                                  <p:stCondLst>
                                    <p:cond delay="5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9500"/>
                            </p:stCondLst>
                            <p:childTnLst>
                              <p:par>
                                <p:cTn id="41" presetID="10" presetClass="exit" presetSubtype="0" fill="hold" grpId="1" nodeType="afterEffect">
                                  <p:stCondLst>
                                    <p:cond delay="50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10500"/>
                            </p:stCondLst>
                            <p:childTnLst>
                              <p:par>
                                <p:cTn id="45" presetID="10" presetClass="entr" presetSubtype="0" fill="hold" grpId="0" nodeType="afterEffect">
                                  <p:stCondLst>
                                    <p:cond delay="10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12000"/>
                            </p:stCondLst>
                            <p:childTnLst>
                              <p:par>
                                <p:cTn id="49" presetID="10" presetClass="exit" presetSubtype="0" fill="hold" grpId="1" nodeType="afterEffect">
                                  <p:stCondLst>
                                    <p:cond delay="50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13000"/>
                            </p:stCondLst>
                            <p:childTnLst>
                              <p:par>
                                <p:cTn id="53" presetID="10" presetClass="entr" presetSubtype="0" fill="hold" grpId="0" nodeType="afterEffect">
                                  <p:stCondLst>
                                    <p:cond delay="5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par>
                          <p:cTn id="56" fill="hold">
                            <p:stCondLst>
                              <p:cond delay="14000"/>
                            </p:stCondLst>
                            <p:childTnLst>
                              <p:par>
                                <p:cTn id="57" presetID="10" presetClass="exit" presetSubtype="0" fill="hold" grpId="1" nodeType="afterEffect">
                                  <p:stCondLst>
                                    <p:cond delay="50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par>
                          <p:cTn id="60" fill="hold">
                            <p:stCondLst>
                              <p:cond delay="15000"/>
                            </p:stCondLst>
                            <p:childTnLst>
                              <p:par>
                                <p:cTn id="61" presetID="10" presetClass="entr" presetSubtype="0" fill="hold" grpId="0" nodeType="afterEffect">
                                  <p:stCondLst>
                                    <p:cond delay="10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16500"/>
                            </p:stCondLst>
                            <p:childTnLst>
                              <p:par>
                                <p:cTn id="65" presetID="10" presetClass="exit" presetSubtype="0" fill="hold" grpId="1" nodeType="afterEffect">
                                  <p:stCondLst>
                                    <p:cond delay="500"/>
                                  </p:stCondLst>
                                  <p:childTnLst>
                                    <p:animEffect transition="out" filter="fade">
                                      <p:cBhvr>
                                        <p:cTn id="66" dur="500"/>
                                        <p:tgtEl>
                                          <p:spTgt spid="2"/>
                                        </p:tgtEl>
                                      </p:cBhvr>
                                    </p:animEffect>
                                    <p:set>
                                      <p:cBhvr>
                                        <p:cTn id="67" dur="1" fill="hold">
                                          <p:stCondLst>
                                            <p:cond delay="499"/>
                                          </p:stCondLst>
                                        </p:cTn>
                                        <p:tgtEl>
                                          <p:spTgt spid="2"/>
                                        </p:tgtEl>
                                        <p:attrNameLst>
                                          <p:attrName>style.visibility</p:attrName>
                                        </p:attrNameLst>
                                      </p:cBhvr>
                                      <p:to>
                                        <p:strVal val="hidden"/>
                                      </p:to>
                                    </p:set>
                                  </p:childTnLst>
                                </p:cTn>
                              </p:par>
                            </p:childTnLst>
                          </p:cTn>
                        </p:par>
                        <p:par>
                          <p:cTn id="68" fill="hold">
                            <p:stCondLst>
                              <p:cond delay="17500"/>
                            </p:stCondLst>
                            <p:childTnLst>
                              <p:par>
                                <p:cTn id="69" presetID="10" presetClass="entr" presetSubtype="0" fill="hold" nodeType="afterEffect">
                                  <p:stCondLst>
                                    <p:cond delay="50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par>
                          <p:cTn id="72" fill="hold">
                            <p:stCondLst>
                              <p:cond delay="18500"/>
                            </p:stCondLst>
                            <p:childTnLst>
                              <p:par>
                                <p:cTn id="73" presetID="10" presetClass="entr" presetSubtype="0" fill="hold" grpId="0" nodeType="afterEffect">
                                  <p:stCondLst>
                                    <p:cond delay="50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2" grpId="0"/>
      <p:bldP spid="2" grpId="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42204" y="1069675"/>
            <a:ext cx="3778370" cy="830997"/>
          </a:xfrm>
          <a:prstGeom prst="rect">
            <a:avLst/>
          </a:prstGeom>
          <a:noFill/>
        </p:spPr>
        <p:txBody>
          <a:bodyPr wrap="square" rtlCol="0">
            <a:spAutoFit/>
          </a:bodyPr>
          <a:lstStyle/>
          <a:p>
            <a:r>
              <a:rPr lang="en-US" altLang="zh-CN" sz="2400" b="1" dirty="0"/>
              <a:t>4)Publishing Page</a:t>
            </a:r>
            <a:endParaRPr lang="zh-CN" altLang="zh-CN" sz="2400" dirty="0"/>
          </a:p>
          <a:p>
            <a:endParaRPr kumimoji="1" lang="zh-CN" altLang="en-US" sz="2400" dirty="0"/>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7536113" y="1069676"/>
            <a:ext cx="2815586" cy="5296618"/>
          </a:xfrm>
          <a:prstGeom prst="rect">
            <a:avLst/>
          </a:prstGeom>
        </p:spPr>
      </p:pic>
      <p:sp>
        <p:nvSpPr>
          <p:cNvPr id="2" name="文本框 1">
            <a:extLst>
              <a:ext uri="{FF2B5EF4-FFF2-40B4-BE49-F238E27FC236}">
                <a16:creationId xmlns:a16="http://schemas.microsoft.com/office/drawing/2014/main" id="{98735BE5-D100-4AF3-82E2-F3FB432C0AFA}"/>
              </a:ext>
            </a:extLst>
          </p:cNvPr>
          <p:cNvSpPr txBox="1"/>
          <p:nvPr/>
        </p:nvSpPr>
        <p:spPr>
          <a:xfrm>
            <a:off x="1376218" y="1900672"/>
            <a:ext cx="564004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See the data of this journey, including time, distance, speed and etc.</a:t>
            </a:r>
            <a:endParaRPr lang="zh-CN" altLang="en-US" sz="2400" dirty="0"/>
          </a:p>
        </p:txBody>
      </p:sp>
      <p:sp>
        <p:nvSpPr>
          <p:cNvPr id="5" name="文本框 4">
            <a:extLst>
              <a:ext uri="{FF2B5EF4-FFF2-40B4-BE49-F238E27FC236}">
                <a16:creationId xmlns:a16="http://schemas.microsoft.com/office/drawing/2014/main" id="{C2B986B6-D9CB-4B67-AE07-C1E84E376279}"/>
              </a:ext>
            </a:extLst>
          </p:cNvPr>
          <p:cNvSpPr txBox="1"/>
          <p:nvPr/>
        </p:nvSpPr>
        <p:spPr>
          <a:xfrm>
            <a:off x="1376218" y="3234667"/>
            <a:ext cx="5774058"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Define the name and the function of this path.</a:t>
            </a:r>
            <a:endParaRPr lang="zh-CN" altLang="en-US" sz="2400" dirty="0"/>
          </a:p>
        </p:txBody>
      </p:sp>
      <p:sp>
        <p:nvSpPr>
          <p:cNvPr id="6" name="文本框 5">
            <a:extLst>
              <a:ext uri="{FF2B5EF4-FFF2-40B4-BE49-F238E27FC236}">
                <a16:creationId xmlns:a16="http://schemas.microsoft.com/office/drawing/2014/main" id="{D0FBA7AD-3875-4782-86FA-DCDD6D734B38}"/>
              </a:ext>
            </a:extLst>
          </p:cNvPr>
          <p:cNvSpPr txBox="1"/>
          <p:nvPr/>
        </p:nvSpPr>
        <p:spPr>
          <a:xfrm>
            <a:off x="1401544" y="4152878"/>
            <a:ext cx="4876800"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Add you words and photos.</a:t>
            </a:r>
            <a:endParaRPr lang="zh-CN" altLang="en-US" sz="2400" dirty="0"/>
          </a:p>
        </p:txBody>
      </p:sp>
      <p:sp>
        <p:nvSpPr>
          <p:cNvPr id="9" name="文本框 8">
            <a:extLst>
              <a:ext uri="{FF2B5EF4-FFF2-40B4-BE49-F238E27FC236}">
                <a16:creationId xmlns:a16="http://schemas.microsoft.com/office/drawing/2014/main" id="{16128D72-EA78-44D5-88BF-C12960396F4B}"/>
              </a:ext>
            </a:extLst>
          </p:cNvPr>
          <p:cNvSpPr txBox="1"/>
          <p:nvPr/>
        </p:nvSpPr>
        <p:spPr>
          <a:xfrm>
            <a:off x="1401544" y="4957328"/>
            <a:ext cx="574873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Publish this unique path to everyone using </a:t>
            </a:r>
            <a:r>
              <a:rPr lang="en-US" altLang="zh-CN" sz="2400" dirty="0">
                <a:latin typeface="DengXian" panose="02010600030101010101" pitchFamily="2" charset="-122"/>
                <a:ea typeface="DengXian" panose="02010600030101010101" pitchFamily="2" charset="-122"/>
                <a:cs typeface="Devanagari MT" panose="02000500020000000000" pitchFamily="2" charset="0"/>
              </a:rPr>
              <a:t>PATH</a:t>
            </a:r>
            <a:endParaRPr lang="zh-CN" altLang="en-US" sz="2400" dirty="0"/>
          </a:p>
        </p:txBody>
      </p:sp>
    </p:spTree>
    <p:extLst>
      <p:ext uri="{BB962C8B-B14F-4D97-AF65-F5344CB8AC3E}">
        <p14:creationId xmlns:p14="http://schemas.microsoft.com/office/powerpoint/2010/main" val="315240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8136" y="966159"/>
            <a:ext cx="4405046" cy="461665"/>
          </a:xfrm>
          <a:prstGeom prst="rect">
            <a:avLst/>
          </a:prstGeom>
          <a:noFill/>
        </p:spPr>
        <p:txBody>
          <a:bodyPr wrap="square" rtlCol="0">
            <a:spAutoFit/>
          </a:bodyPr>
          <a:lstStyle/>
          <a:p>
            <a:r>
              <a:rPr lang="en-US" altLang="zh-CN" sz="2400" b="1" dirty="0"/>
              <a:t>5) Follow a Path </a:t>
            </a:r>
            <a:endParaRPr lang="zh-CN" altLang="zh-CN" sz="2400" dirty="0"/>
          </a:p>
        </p:txBody>
      </p:sp>
      <p:pic>
        <p:nvPicPr>
          <p:cNvPr id="5" name="图片 4"/>
          <p:cNvPicPr/>
          <p:nvPr/>
        </p:nvPicPr>
        <p:blipFill rotWithShape="1">
          <a:blip r:embed="rId2">
            <a:extLst>
              <a:ext uri="{28A0092B-C50C-407E-A947-70E740481C1C}">
                <a14:useLocalDpi xmlns:a14="http://schemas.microsoft.com/office/drawing/2010/main" val="0"/>
              </a:ext>
            </a:extLst>
          </a:blip>
          <a:srcRect t="2000"/>
          <a:stretch/>
        </p:blipFill>
        <p:spPr bwMode="auto">
          <a:xfrm>
            <a:off x="5413910" y="1549058"/>
            <a:ext cx="2456857" cy="4809023"/>
          </a:xfrm>
          <a:prstGeom prst="rect">
            <a:avLst/>
          </a:prstGeom>
          <a:ln>
            <a:noFill/>
          </a:ln>
          <a:extLst>
            <a:ext uri="{53640926-AAD7-44D8-BBD7-CCE9431645EC}">
              <a14:shadowObscured xmlns:a14="http://schemas.microsoft.com/office/drawing/2010/main"/>
            </a:ext>
          </a:extLst>
        </p:spPr>
      </p:pic>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8402128" y="1492173"/>
            <a:ext cx="2536167" cy="4922794"/>
          </a:xfrm>
          <a:prstGeom prst="rect">
            <a:avLst/>
          </a:prstGeom>
        </p:spPr>
      </p:pic>
      <p:sp>
        <p:nvSpPr>
          <p:cNvPr id="2" name="文本框 1">
            <a:extLst>
              <a:ext uri="{FF2B5EF4-FFF2-40B4-BE49-F238E27FC236}">
                <a16:creationId xmlns:a16="http://schemas.microsoft.com/office/drawing/2014/main" id="{620EB889-EAA6-4F62-B49A-02C77CD542DB}"/>
              </a:ext>
            </a:extLst>
          </p:cNvPr>
          <p:cNvSpPr txBox="1"/>
          <p:nvPr/>
        </p:nvSpPr>
        <p:spPr>
          <a:xfrm>
            <a:off x="828136" y="2067240"/>
            <a:ext cx="458577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See the detail of a path and decide whether to go through it or not</a:t>
            </a:r>
            <a:endParaRPr lang="zh-CN" altLang="en-US" sz="2400" dirty="0"/>
          </a:p>
        </p:txBody>
      </p:sp>
      <p:sp>
        <p:nvSpPr>
          <p:cNvPr id="3" name="文本框 2">
            <a:extLst>
              <a:ext uri="{FF2B5EF4-FFF2-40B4-BE49-F238E27FC236}">
                <a16:creationId xmlns:a16="http://schemas.microsoft.com/office/drawing/2014/main" id="{4FC13F60-C947-43A3-AB0C-A6C59DBF218B}"/>
              </a:ext>
            </a:extLst>
          </p:cNvPr>
          <p:cNvSpPr txBox="1"/>
          <p:nvPr/>
        </p:nvSpPr>
        <p:spPr>
          <a:xfrm>
            <a:off x="828136" y="3416664"/>
            <a:ext cx="466705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Fallow the track of creator, try to do what the creator used to do at the same place</a:t>
            </a:r>
            <a:endParaRPr lang="zh-CN" altLang="en-US" sz="2400" dirty="0"/>
          </a:p>
        </p:txBody>
      </p:sp>
      <p:sp>
        <p:nvSpPr>
          <p:cNvPr id="7" name="文本框 6">
            <a:extLst>
              <a:ext uri="{FF2B5EF4-FFF2-40B4-BE49-F238E27FC236}">
                <a16:creationId xmlns:a16="http://schemas.microsoft.com/office/drawing/2014/main" id="{89EA23FC-E6D8-4042-9DEF-980850764441}"/>
              </a:ext>
            </a:extLst>
          </p:cNvPr>
          <p:cNvSpPr txBox="1"/>
          <p:nvPr/>
        </p:nvSpPr>
        <p:spPr>
          <a:xfrm>
            <a:off x="905164" y="4766088"/>
            <a:ext cx="432801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See the interesting spots the creator set and share feeling whit them</a:t>
            </a:r>
            <a:endParaRPr lang="zh-CN" altLang="en-US" sz="2400" dirty="0"/>
          </a:p>
        </p:txBody>
      </p:sp>
    </p:spTree>
    <p:extLst>
      <p:ext uri="{BB962C8B-B14F-4D97-AF65-F5344CB8AC3E}">
        <p14:creationId xmlns:p14="http://schemas.microsoft.com/office/powerpoint/2010/main" val="42926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800" decel="100000"/>
                                        <p:tgtEl>
                                          <p:spTgt spid="6"/>
                                        </p:tgtEl>
                                      </p:cBhvr>
                                    </p:animEffect>
                                    <p:anim calcmode="lin" valueType="num">
                                      <p:cBhvr>
                                        <p:cTn id="18" dur="800" decel="100000" fill="hold"/>
                                        <p:tgtEl>
                                          <p:spTgt spid="6"/>
                                        </p:tgtEl>
                                        <p:attrNameLst>
                                          <p:attrName>style.rotation</p:attrName>
                                        </p:attrNameLst>
                                      </p:cBhvr>
                                      <p:tavLst>
                                        <p:tav tm="0">
                                          <p:val>
                                            <p:fltVal val="-90"/>
                                          </p:val>
                                        </p:tav>
                                        <p:tav tm="100000">
                                          <p:val>
                                            <p:fltVal val="0"/>
                                          </p:val>
                                        </p:tav>
                                      </p:tavLst>
                                    </p:anim>
                                    <p:anim calcmode="lin" valueType="num">
                                      <p:cBhvr>
                                        <p:cTn id="19" dur="800" decel="100000" fill="hold"/>
                                        <p:tgtEl>
                                          <p:spTgt spid="6"/>
                                        </p:tgtEl>
                                        <p:attrNameLst>
                                          <p:attrName>ppt_x</p:attrName>
                                        </p:attrNameLst>
                                      </p:cBhvr>
                                      <p:tavLst>
                                        <p:tav tm="0">
                                          <p:val>
                                            <p:strVal val="#ppt_x+0.4"/>
                                          </p:val>
                                        </p:tav>
                                        <p:tav tm="100000">
                                          <p:val>
                                            <p:strVal val="#ppt_x-0.05"/>
                                          </p:val>
                                        </p:tav>
                                      </p:tavLst>
                                    </p:anim>
                                    <p:anim calcmode="lin" valueType="num">
                                      <p:cBhvr>
                                        <p:cTn id="20" dur="800" decel="100000" fill="hold"/>
                                        <p:tgtEl>
                                          <p:spTgt spid="6"/>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0883" y="966159"/>
            <a:ext cx="3519577" cy="830997"/>
          </a:xfrm>
          <a:prstGeom prst="rect">
            <a:avLst/>
          </a:prstGeom>
          <a:noFill/>
        </p:spPr>
        <p:txBody>
          <a:bodyPr wrap="square" rtlCol="0">
            <a:spAutoFit/>
          </a:bodyPr>
          <a:lstStyle/>
          <a:p>
            <a:r>
              <a:rPr lang="en-US" altLang="zh-CN" sz="2400" b="1" dirty="0"/>
              <a:t>6)Analysis Interface</a:t>
            </a:r>
            <a:endParaRPr lang="zh-CN" altLang="zh-CN" sz="2400" dirty="0"/>
          </a:p>
          <a:p>
            <a:endParaRPr kumimoji="1" lang="zh-CN" altLang="en-US" sz="2400" dirty="0"/>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6573329" y="430449"/>
            <a:ext cx="2986307" cy="5794860"/>
          </a:xfrm>
          <a:prstGeom prst="rect">
            <a:avLst/>
          </a:prstGeom>
        </p:spPr>
      </p:pic>
      <p:sp>
        <p:nvSpPr>
          <p:cNvPr id="2" name="文本框 1">
            <a:extLst>
              <a:ext uri="{FF2B5EF4-FFF2-40B4-BE49-F238E27FC236}">
                <a16:creationId xmlns:a16="http://schemas.microsoft.com/office/drawing/2014/main" id="{C1A73D2D-4712-4013-8C66-1CFB6AB4617A}"/>
              </a:ext>
            </a:extLst>
          </p:cNvPr>
          <p:cNvSpPr txBox="1"/>
          <p:nvPr/>
        </p:nvSpPr>
        <p:spPr>
          <a:xfrm>
            <a:off x="1016000" y="1588532"/>
            <a:ext cx="4479636"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See the data of your journey</a:t>
            </a:r>
            <a:endParaRPr lang="zh-CN" altLang="en-US" sz="2400" dirty="0"/>
          </a:p>
        </p:txBody>
      </p:sp>
      <p:sp>
        <p:nvSpPr>
          <p:cNvPr id="6" name="文本框 5">
            <a:extLst>
              <a:ext uri="{FF2B5EF4-FFF2-40B4-BE49-F238E27FC236}">
                <a16:creationId xmlns:a16="http://schemas.microsoft.com/office/drawing/2014/main" id="{9E2B6E2F-D335-4B15-BB6A-4B278D8A7E6D}"/>
              </a:ext>
            </a:extLst>
          </p:cNvPr>
          <p:cNvSpPr txBox="1"/>
          <p:nvPr/>
        </p:nvSpPr>
        <p:spPr>
          <a:xfrm>
            <a:off x="1016000" y="2598003"/>
            <a:ext cx="495992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Compare the matching rate of your track with the creator’s</a:t>
            </a:r>
            <a:endParaRPr lang="zh-CN" altLang="en-US" sz="2400" dirty="0"/>
          </a:p>
        </p:txBody>
      </p:sp>
      <p:sp>
        <p:nvSpPr>
          <p:cNvPr id="7" name="文本框 6">
            <a:extLst>
              <a:ext uri="{FF2B5EF4-FFF2-40B4-BE49-F238E27FC236}">
                <a16:creationId xmlns:a16="http://schemas.microsoft.com/office/drawing/2014/main" id="{C10398A0-23CD-4338-A28B-B5C33E09A4E3}"/>
              </a:ext>
            </a:extLst>
          </p:cNvPr>
          <p:cNvSpPr txBox="1"/>
          <p:nvPr/>
        </p:nvSpPr>
        <p:spPr>
          <a:xfrm>
            <a:off x="942893" y="3792284"/>
            <a:ext cx="4959927"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Share you feeling to those who have been through this path and make friends with them</a:t>
            </a:r>
          </a:p>
        </p:txBody>
      </p:sp>
    </p:spTree>
    <p:extLst>
      <p:ext uri="{BB962C8B-B14F-4D97-AF65-F5344CB8AC3E}">
        <p14:creationId xmlns:p14="http://schemas.microsoft.com/office/powerpoint/2010/main" val="231443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1321" y="1276710"/>
            <a:ext cx="9710928" cy="4399471"/>
          </a:xfrm>
        </p:spPr>
        <p:txBody>
          <a:bodyPr>
            <a:normAutofit fontScale="70000" lnSpcReduction="20000"/>
          </a:bodyPr>
          <a:lstStyle/>
          <a:p>
            <a:r>
              <a:rPr lang="en-US" altLang="zh-CN" sz="4000" dirty="0"/>
              <a:t>Launching PATH</a:t>
            </a:r>
            <a:endParaRPr lang="zh-CN" altLang="en-US" sz="4000" dirty="0"/>
          </a:p>
          <a:p>
            <a:pPr marL="0" indent="0">
              <a:buNone/>
            </a:pPr>
            <a:r>
              <a:rPr lang="zh-CN" altLang="en-US" sz="4000" dirty="0"/>
              <a:t>   </a:t>
            </a:r>
            <a:r>
              <a:rPr lang="en-US" altLang="zh-CN" sz="4000" dirty="0"/>
              <a:t>where you will find more interesting things and get to know more interesting souls...</a:t>
            </a:r>
            <a:endParaRPr lang="zh-CN" altLang="en-US" sz="4000" dirty="0"/>
          </a:p>
          <a:p>
            <a:pPr marL="0" indent="0">
              <a:buNone/>
            </a:pPr>
            <a:r>
              <a:rPr lang="zh-CN" altLang="en-US" sz="4000" dirty="0"/>
              <a:t>   </a:t>
            </a:r>
          </a:p>
          <a:p>
            <a:r>
              <a:rPr lang="en-US" altLang="zh-CN" sz="4000" dirty="0"/>
              <a:t> In PATH</a:t>
            </a:r>
            <a:endParaRPr lang="zh-CN" altLang="en-US" sz="4000" dirty="0"/>
          </a:p>
          <a:p>
            <a:pPr marL="0" indent="0">
              <a:buNone/>
            </a:pPr>
            <a:r>
              <a:rPr lang="zh-CN" altLang="en-US" sz="4000" dirty="0"/>
              <a:t>  </a:t>
            </a:r>
            <a:r>
              <a:rPr lang="en-US" altLang="zh-CN" sz="4000" dirty="0"/>
              <a:t> </a:t>
            </a:r>
            <a:r>
              <a:rPr lang="zh-CN" altLang="en-US" sz="4000" dirty="0"/>
              <a:t> </a:t>
            </a:r>
            <a:r>
              <a:rPr lang="en-US" altLang="zh-CN" sz="4000" dirty="0"/>
              <a:t>we let you have a taste of something different in the bland life by allowing the users give new names and classify the roads based on interest, and furthermore, experience the new fun of each different road, fall in love with a new world full of fun and challenges!</a:t>
            </a:r>
            <a:endParaRPr lang="zh-CN" altLang="zh-CN" sz="4000" dirty="0"/>
          </a:p>
          <a:p>
            <a:endParaRPr kumimoji="1" lang="zh-CN" altLang="en-US" dirty="0"/>
          </a:p>
        </p:txBody>
      </p:sp>
    </p:spTree>
    <p:extLst>
      <p:ext uri="{BB962C8B-B14F-4D97-AF65-F5344CB8AC3E}">
        <p14:creationId xmlns:p14="http://schemas.microsoft.com/office/powerpoint/2010/main" val="184175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70B96F6-54FB-49C7-BAEC-182C88EC7EB6}"/>
              </a:ext>
            </a:extLst>
          </p:cNvPr>
          <p:cNvPicPr>
            <a:picLocks noChangeAspect="1"/>
          </p:cNvPicPr>
          <p:nvPr/>
        </p:nvPicPr>
        <p:blipFill>
          <a:blip r:embed="rId2"/>
          <a:stretch>
            <a:fillRect/>
          </a:stretch>
        </p:blipFill>
        <p:spPr>
          <a:xfrm>
            <a:off x="4111136" y="1034177"/>
            <a:ext cx="2953483" cy="2953483"/>
          </a:xfrm>
          <a:prstGeom prst="rect">
            <a:avLst/>
          </a:prstGeom>
        </p:spPr>
      </p:pic>
      <p:sp>
        <p:nvSpPr>
          <p:cNvPr id="5" name="文本框 4">
            <a:extLst>
              <a:ext uri="{FF2B5EF4-FFF2-40B4-BE49-F238E27FC236}">
                <a16:creationId xmlns:a16="http://schemas.microsoft.com/office/drawing/2014/main" id="{01C4B812-990A-4ED5-B287-015F7AF6ADA7}"/>
              </a:ext>
            </a:extLst>
          </p:cNvPr>
          <p:cNvSpPr txBox="1"/>
          <p:nvPr/>
        </p:nvSpPr>
        <p:spPr>
          <a:xfrm>
            <a:off x="3811830" y="4502247"/>
            <a:ext cx="3552093" cy="461665"/>
          </a:xfrm>
          <a:prstGeom prst="rect">
            <a:avLst/>
          </a:prstGeom>
          <a:noFill/>
        </p:spPr>
        <p:txBody>
          <a:bodyPr wrap="square" rtlCol="0">
            <a:spAutoFit/>
          </a:bodyPr>
          <a:lstStyle/>
          <a:p>
            <a:r>
              <a:rPr lang="en-US" altLang="zh-CN" sz="2400" b="1" dirty="0">
                <a:latin typeface="等线 Light" panose="02010600030101010101" pitchFamily="2" charset="-122"/>
                <a:ea typeface="等线 Light" panose="02010600030101010101" pitchFamily="2" charset="-122"/>
              </a:rPr>
              <a:t>Concrete Jungle Explorers</a:t>
            </a:r>
            <a:endParaRPr lang="zh-CN" altLang="en-US" sz="2400" b="1" dirty="0">
              <a:latin typeface="等线 Light" panose="02010600030101010101" pitchFamily="2" charset="-122"/>
              <a:ea typeface="等线 Light" panose="02010600030101010101" pitchFamily="2" charset="-122"/>
            </a:endParaRPr>
          </a:p>
        </p:txBody>
      </p:sp>
      <p:sp>
        <p:nvSpPr>
          <p:cNvPr id="6" name="文本框 5">
            <a:extLst>
              <a:ext uri="{FF2B5EF4-FFF2-40B4-BE49-F238E27FC236}">
                <a16:creationId xmlns:a16="http://schemas.microsoft.com/office/drawing/2014/main" id="{584FD164-BB0E-491C-984E-E31A6CD63DAD}"/>
              </a:ext>
            </a:extLst>
          </p:cNvPr>
          <p:cNvSpPr txBox="1"/>
          <p:nvPr/>
        </p:nvSpPr>
        <p:spPr>
          <a:xfrm>
            <a:off x="4651130" y="5078389"/>
            <a:ext cx="2074985" cy="400110"/>
          </a:xfrm>
          <a:prstGeom prst="rect">
            <a:avLst/>
          </a:prstGeom>
          <a:noFill/>
        </p:spPr>
        <p:txBody>
          <a:bodyPr wrap="square" rtlCol="0">
            <a:spAutoFit/>
          </a:bodyPr>
          <a:lstStyle/>
          <a:p>
            <a:r>
              <a:rPr lang="zh-CN" altLang="en-US" sz="2000" b="1" dirty="0">
                <a:latin typeface="等线 Light" panose="02010600030101010101" pitchFamily="2" charset="-122"/>
                <a:ea typeface="等线 Light" panose="02010600030101010101" pitchFamily="2" charset="-122"/>
              </a:rPr>
              <a:t>钢铁森林探险家</a:t>
            </a:r>
          </a:p>
        </p:txBody>
      </p:sp>
    </p:spTree>
    <p:extLst>
      <p:ext uri="{BB962C8B-B14F-4D97-AF65-F5344CB8AC3E}">
        <p14:creationId xmlns:p14="http://schemas.microsoft.com/office/powerpoint/2010/main" val="38887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77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13000"/>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0" y="-1066800"/>
            <a:ext cx="11714033" cy="9277514"/>
          </a:xfrm>
          <a:prstGeom prst="rect">
            <a:avLst/>
          </a:prstGeom>
        </p:spPr>
      </p:pic>
      <p:sp>
        <p:nvSpPr>
          <p:cNvPr id="2" name="标题 1"/>
          <p:cNvSpPr>
            <a:spLocks noGrp="1"/>
          </p:cNvSpPr>
          <p:nvPr>
            <p:ph type="title"/>
          </p:nvPr>
        </p:nvSpPr>
        <p:spPr>
          <a:xfrm>
            <a:off x="1261872" y="745322"/>
            <a:ext cx="9692640" cy="1325562"/>
          </a:xfrm>
        </p:spPr>
        <p:txBody>
          <a:bodyPr>
            <a:normAutofit/>
          </a:bodyPr>
          <a:lstStyle/>
          <a:p>
            <a:pPr lvl="0"/>
            <a:r>
              <a:rPr lang="en-US" altLang="zh-CN" b="1" dirty="0"/>
              <a:t>Part 1: Background </a:t>
            </a:r>
            <a:br>
              <a:rPr lang="zh-CN" altLang="zh-CN" dirty="0"/>
            </a:br>
            <a:endParaRPr kumimoji="1" lang="zh-CN" altLang="en-US" dirty="0"/>
          </a:p>
        </p:txBody>
      </p:sp>
      <p:sp>
        <p:nvSpPr>
          <p:cNvPr id="3" name="文本框 2"/>
          <p:cNvSpPr txBox="1"/>
          <p:nvPr/>
        </p:nvSpPr>
        <p:spPr>
          <a:xfrm>
            <a:off x="1261872" y="2070884"/>
            <a:ext cx="8919713" cy="461665"/>
          </a:xfrm>
          <a:prstGeom prst="rect">
            <a:avLst/>
          </a:prstGeom>
          <a:noFill/>
        </p:spPr>
        <p:txBody>
          <a:bodyPr wrap="square" rtlCol="0">
            <a:spAutoFit/>
          </a:bodyPr>
          <a:lstStyle/>
          <a:p>
            <a:r>
              <a:rPr kumimoji="1" lang="en-US" altLang="zh-CN" sz="2400" dirty="0"/>
              <a:t>If you come here for the first time, how can you find fun here?</a:t>
            </a:r>
            <a:endParaRPr kumimoji="1" lang="zh-CN" altLang="en-US" sz="2400" dirty="0"/>
          </a:p>
        </p:txBody>
      </p:sp>
      <p:sp>
        <p:nvSpPr>
          <p:cNvPr id="4" name="文本框 3"/>
          <p:cNvSpPr txBox="1"/>
          <p:nvPr/>
        </p:nvSpPr>
        <p:spPr>
          <a:xfrm>
            <a:off x="1261872" y="3027114"/>
            <a:ext cx="9074989" cy="830997"/>
          </a:xfrm>
          <a:prstGeom prst="rect">
            <a:avLst/>
          </a:prstGeom>
          <a:noFill/>
        </p:spPr>
        <p:txBody>
          <a:bodyPr wrap="square" rtlCol="0">
            <a:spAutoFit/>
          </a:bodyPr>
          <a:lstStyle/>
          <a:p>
            <a:r>
              <a:rPr kumimoji="1" lang="en-US" altLang="zh-CN" sz="2400" dirty="0"/>
              <a:t>If you are familiar with this, how do you find more interesting paths?</a:t>
            </a:r>
            <a:endParaRPr kumimoji="1" lang="zh-CN" altLang="en-US" sz="2400" dirty="0"/>
          </a:p>
        </p:txBody>
      </p:sp>
      <p:sp>
        <p:nvSpPr>
          <p:cNvPr id="5" name="文本框 4"/>
          <p:cNvSpPr txBox="1"/>
          <p:nvPr/>
        </p:nvSpPr>
        <p:spPr>
          <a:xfrm>
            <a:off x="1261872" y="4468483"/>
            <a:ext cx="8919713" cy="830997"/>
          </a:xfrm>
          <a:prstGeom prst="rect">
            <a:avLst/>
          </a:prstGeom>
          <a:noFill/>
        </p:spPr>
        <p:txBody>
          <a:bodyPr wrap="square" rtlCol="0">
            <a:spAutoFit/>
          </a:bodyPr>
          <a:lstStyle/>
          <a:p>
            <a:r>
              <a:rPr kumimoji="1" lang="en-US" altLang="zh-CN" sz="2400" dirty="0"/>
              <a:t>So we decided to develop a new APP, enter the path, you will find a more interesting world</a:t>
            </a:r>
            <a:r>
              <a:rPr kumimoji="1" lang="zh-CN" altLang="en-US" sz="2400" dirty="0"/>
              <a:t>！</a:t>
            </a:r>
          </a:p>
        </p:txBody>
      </p:sp>
      <p:pic>
        <p:nvPicPr>
          <p:cNvPr id="8" name="图片 7">
            <a:extLst>
              <a:ext uri="{FF2B5EF4-FFF2-40B4-BE49-F238E27FC236}">
                <a16:creationId xmlns:a16="http://schemas.microsoft.com/office/drawing/2014/main" id="{6DC38860-CCE4-4644-AD0F-B5CD1F9C4474}"/>
              </a:ext>
            </a:extLst>
          </p:cNvPr>
          <p:cNvPicPr>
            <a:picLocks noChangeAspect="1"/>
          </p:cNvPicPr>
          <p:nvPr/>
        </p:nvPicPr>
        <p:blipFill>
          <a:blip r:embed="rId4"/>
          <a:stretch>
            <a:fillRect/>
          </a:stretch>
        </p:blipFill>
        <p:spPr>
          <a:xfrm>
            <a:off x="-468923" y="-40131"/>
            <a:ext cx="13490583" cy="6898131"/>
          </a:xfrm>
          <a:prstGeom prst="rect">
            <a:avLst/>
          </a:prstGeom>
        </p:spPr>
      </p:pic>
      <p:pic>
        <p:nvPicPr>
          <p:cNvPr id="7" name="图片 6">
            <a:extLst>
              <a:ext uri="{FF2B5EF4-FFF2-40B4-BE49-F238E27FC236}">
                <a16:creationId xmlns:a16="http://schemas.microsoft.com/office/drawing/2014/main" id="{B90EC763-ECA5-4C03-9981-45DDB4034283}"/>
              </a:ext>
            </a:extLst>
          </p:cNvPr>
          <p:cNvPicPr>
            <a:picLocks noChangeAspect="1"/>
          </p:cNvPicPr>
          <p:nvPr/>
        </p:nvPicPr>
        <p:blipFill>
          <a:blip r:embed="rId5"/>
          <a:stretch>
            <a:fillRect/>
          </a:stretch>
        </p:blipFill>
        <p:spPr>
          <a:xfrm>
            <a:off x="-297967" y="157840"/>
            <a:ext cx="13222950" cy="6897274"/>
          </a:xfrm>
          <a:prstGeom prst="rect">
            <a:avLst/>
          </a:prstGeom>
        </p:spPr>
      </p:pic>
    </p:spTree>
    <p:extLst>
      <p:ext uri="{BB962C8B-B14F-4D97-AF65-F5344CB8AC3E}">
        <p14:creationId xmlns:p14="http://schemas.microsoft.com/office/powerpoint/2010/main" val="146758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34D06D2-CFFB-4CDF-8CCD-FA0FECCA1627}"/>
              </a:ext>
            </a:extLst>
          </p:cNvPr>
          <p:cNvSpPr>
            <a:spLocks noGrp="1"/>
          </p:cNvSpPr>
          <p:nvPr>
            <p:ph idx="1"/>
          </p:nvPr>
        </p:nvSpPr>
        <p:spPr>
          <a:xfrm>
            <a:off x="882309" y="948904"/>
            <a:ext cx="9728181" cy="5315972"/>
          </a:xfrm>
        </p:spPr>
        <p:txBody>
          <a:bodyPr>
            <a:normAutofit/>
          </a:bodyPr>
          <a:lstStyle/>
          <a:p>
            <a:r>
              <a:rPr lang="en-US" altLang="zh-CN" sz="4000" dirty="0"/>
              <a:t>What does it do:	</a:t>
            </a:r>
          </a:p>
          <a:p>
            <a:endParaRPr lang="zh-CN" altLang="en-US" sz="4000" dirty="0"/>
          </a:p>
          <a:p>
            <a:pPr marL="0" indent="0">
              <a:buNone/>
            </a:pPr>
            <a:r>
              <a:rPr lang="en-US" altLang="zh-CN" sz="2400" b="1" i="1" dirty="0"/>
              <a:t>record a single path </a:t>
            </a:r>
          </a:p>
          <a:p>
            <a:pPr marL="0" indent="0">
              <a:buNone/>
            </a:pPr>
            <a:r>
              <a:rPr lang="en-US" altLang="zh-CN" sz="2400" dirty="0"/>
              <a:t>[they have walked, skateboarded or parkoured by redefining the roads’ name and function]</a:t>
            </a:r>
          </a:p>
          <a:p>
            <a:pPr marL="0" indent="0">
              <a:buNone/>
            </a:pPr>
            <a:endParaRPr lang="en-US" altLang="zh-CN" sz="2400" dirty="0"/>
          </a:p>
          <a:p>
            <a:pPr marL="0" indent="0">
              <a:buNone/>
            </a:pPr>
            <a:r>
              <a:rPr lang="en-US" altLang="zh-CN" sz="2400" b="1" i="1" dirty="0"/>
              <a:t>find those paths</a:t>
            </a:r>
          </a:p>
          <a:p>
            <a:pPr marL="0" indent="0">
              <a:buNone/>
            </a:pPr>
            <a:r>
              <a:rPr lang="en-US" altLang="zh-CN" sz="2400" dirty="0"/>
              <a:t>[which have been redefined and follow them for themselves]</a:t>
            </a:r>
          </a:p>
        </p:txBody>
      </p:sp>
    </p:spTree>
    <p:extLst>
      <p:ext uri="{BB962C8B-B14F-4D97-AF65-F5344CB8AC3E}">
        <p14:creationId xmlns:p14="http://schemas.microsoft.com/office/powerpoint/2010/main" val="22720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1E6A9F9-9487-48B0-BEA7-1B4A690A4CCB}"/>
              </a:ext>
            </a:extLst>
          </p:cNvPr>
          <p:cNvPicPr/>
          <p:nvPr/>
        </p:nvPicPr>
        <p:blipFill>
          <a:blip r:embed="rId2">
            <a:extLst>
              <a:ext uri="{28A0092B-C50C-407E-A947-70E740481C1C}">
                <a14:useLocalDpi xmlns:a14="http://schemas.microsoft.com/office/drawing/2010/main" val="0"/>
              </a:ext>
            </a:extLst>
          </a:blip>
          <a:stretch>
            <a:fillRect/>
          </a:stretch>
        </p:blipFill>
        <p:spPr>
          <a:xfrm>
            <a:off x="4351289" y="2376360"/>
            <a:ext cx="2500164" cy="2223036"/>
          </a:xfrm>
          <a:prstGeom prst="rect">
            <a:avLst/>
          </a:prstGeom>
        </p:spPr>
      </p:pic>
      <p:grpSp>
        <p:nvGrpSpPr>
          <p:cNvPr id="2" name="组合 1">
            <a:extLst>
              <a:ext uri="{FF2B5EF4-FFF2-40B4-BE49-F238E27FC236}">
                <a16:creationId xmlns:a16="http://schemas.microsoft.com/office/drawing/2014/main" id="{6FE5E42C-AA85-4C6C-AD76-39EDC6C3F50D}"/>
              </a:ext>
            </a:extLst>
          </p:cNvPr>
          <p:cNvGrpSpPr/>
          <p:nvPr/>
        </p:nvGrpSpPr>
        <p:grpSpPr>
          <a:xfrm>
            <a:off x="4730667" y="397353"/>
            <a:ext cx="1685989" cy="1979007"/>
            <a:chOff x="4730667" y="397353"/>
            <a:chExt cx="1685989" cy="1979007"/>
          </a:xfrm>
        </p:grpSpPr>
        <p:sp>
          <p:nvSpPr>
            <p:cNvPr id="4" name="矩形: 圆角 3">
              <a:extLst>
                <a:ext uri="{FF2B5EF4-FFF2-40B4-BE49-F238E27FC236}">
                  <a16:creationId xmlns:a16="http://schemas.microsoft.com/office/drawing/2014/main" id="{BC1F416C-FEE7-405A-A26E-A2170BB62396}"/>
                </a:ext>
              </a:extLst>
            </p:cNvPr>
            <p:cNvSpPr/>
            <p:nvPr/>
          </p:nvSpPr>
          <p:spPr>
            <a:xfrm>
              <a:off x="4730667" y="397353"/>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Spot data recording</a:t>
              </a:r>
              <a:endParaRPr lang="zh-CN" altLang="en-US" dirty="0"/>
            </a:p>
          </p:txBody>
        </p:sp>
        <p:cxnSp>
          <p:nvCxnSpPr>
            <p:cNvPr id="14" name="直接连接符 13">
              <a:extLst>
                <a:ext uri="{FF2B5EF4-FFF2-40B4-BE49-F238E27FC236}">
                  <a16:creationId xmlns:a16="http://schemas.microsoft.com/office/drawing/2014/main" id="{121F1CCA-020A-4556-A54C-2F0561FE16DD}"/>
                </a:ext>
              </a:extLst>
            </p:cNvPr>
            <p:cNvCxnSpPr>
              <a:stCxn id="4" idx="2"/>
              <a:endCxn id="8" idx="0"/>
            </p:cNvCxnSpPr>
            <p:nvPr/>
          </p:nvCxnSpPr>
          <p:spPr>
            <a:xfrm>
              <a:off x="5573662" y="1274706"/>
              <a:ext cx="27709" cy="11016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E9371904-D12F-430F-8BBB-C734298FE14C}"/>
              </a:ext>
            </a:extLst>
          </p:cNvPr>
          <p:cNvGrpSpPr/>
          <p:nvPr/>
        </p:nvGrpSpPr>
        <p:grpSpPr>
          <a:xfrm>
            <a:off x="1973088" y="1297676"/>
            <a:ext cx="2465747" cy="1179194"/>
            <a:chOff x="1973088" y="1297676"/>
            <a:chExt cx="2465747" cy="1179194"/>
          </a:xfrm>
        </p:grpSpPr>
        <p:sp>
          <p:nvSpPr>
            <p:cNvPr id="5" name="矩形: 圆角 4">
              <a:extLst>
                <a:ext uri="{FF2B5EF4-FFF2-40B4-BE49-F238E27FC236}">
                  <a16:creationId xmlns:a16="http://schemas.microsoft.com/office/drawing/2014/main" id="{67E256B8-C923-4A36-896F-777443574016}"/>
                </a:ext>
              </a:extLst>
            </p:cNvPr>
            <p:cNvSpPr/>
            <p:nvPr/>
          </p:nvSpPr>
          <p:spPr>
            <a:xfrm>
              <a:off x="1973088" y="1297676"/>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Track recording</a:t>
              </a:r>
              <a:endParaRPr lang="zh-CN" altLang="en-US" dirty="0"/>
            </a:p>
          </p:txBody>
        </p:sp>
        <p:cxnSp>
          <p:nvCxnSpPr>
            <p:cNvPr id="16" name="直接连接符 15">
              <a:extLst>
                <a:ext uri="{FF2B5EF4-FFF2-40B4-BE49-F238E27FC236}">
                  <a16:creationId xmlns:a16="http://schemas.microsoft.com/office/drawing/2014/main" id="{44A84199-1F4D-41D2-8FC1-5C9704103333}"/>
                </a:ext>
              </a:extLst>
            </p:cNvPr>
            <p:cNvCxnSpPr>
              <a:stCxn id="5" idx="3"/>
            </p:cNvCxnSpPr>
            <p:nvPr/>
          </p:nvCxnSpPr>
          <p:spPr>
            <a:xfrm>
              <a:off x="3659077" y="1736353"/>
              <a:ext cx="779758" cy="7405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2C78FAFF-B2C5-4982-9958-A4DA95534CBB}"/>
              </a:ext>
            </a:extLst>
          </p:cNvPr>
          <p:cNvGrpSpPr/>
          <p:nvPr/>
        </p:nvGrpSpPr>
        <p:grpSpPr>
          <a:xfrm>
            <a:off x="1546575" y="3156753"/>
            <a:ext cx="2804714" cy="877353"/>
            <a:chOff x="1546575" y="3156753"/>
            <a:chExt cx="2804714" cy="877353"/>
          </a:xfrm>
        </p:grpSpPr>
        <p:sp>
          <p:nvSpPr>
            <p:cNvPr id="6" name="矩形: 圆角 5">
              <a:extLst>
                <a:ext uri="{FF2B5EF4-FFF2-40B4-BE49-F238E27FC236}">
                  <a16:creationId xmlns:a16="http://schemas.microsoft.com/office/drawing/2014/main" id="{C5A0CFEC-5156-4AC5-83E7-6C3390FCB5A8}"/>
                </a:ext>
              </a:extLst>
            </p:cNvPr>
            <p:cNvSpPr/>
            <p:nvPr/>
          </p:nvSpPr>
          <p:spPr>
            <a:xfrm>
              <a:off x="1546575" y="3156753"/>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Information sharing</a:t>
              </a:r>
              <a:endParaRPr lang="zh-CN" altLang="en-US" dirty="0"/>
            </a:p>
          </p:txBody>
        </p:sp>
        <p:cxnSp>
          <p:nvCxnSpPr>
            <p:cNvPr id="18" name="直接连接符 17">
              <a:extLst>
                <a:ext uri="{FF2B5EF4-FFF2-40B4-BE49-F238E27FC236}">
                  <a16:creationId xmlns:a16="http://schemas.microsoft.com/office/drawing/2014/main" id="{5A551E95-5909-428E-80D6-1D1BD4ABF6EA}"/>
                </a:ext>
              </a:extLst>
            </p:cNvPr>
            <p:cNvCxnSpPr>
              <a:stCxn id="6" idx="3"/>
              <a:endCxn id="8" idx="1"/>
            </p:cNvCxnSpPr>
            <p:nvPr/>
          </p:nvCxnSpPr>
          <p:spPr>
            <a:xfrm flipV="1">
              <a:off x="3232564" y="3487878"/>
              <a:ext cx="1118725" cy="1075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AB6F64CD-F5D1-41F6-8825-5C57B05D7858}"/>
              </a:ext>
            </a:extLst>
          </p:cNvPr>
          <p:cNvGrpSpPr/>
          <p:nvPr/>
        </p:nvGrpSpPr>
        <p:grpSpPr>
          <a:xfrm>
            <a:off x="2389569" y="4498885"/>
            <a:ext cx="2049266" cy="1271548"/>
            <a:chOff x="2389569" y="4498885"/>
            <a:chExt cx="2049266" cy="1271548"/>
          </a:xfrm>
        </p:grpSpPr>
        <p:sp>
          <p:nvSpPr>
            <p:cNvPr id="7" name="矩形: 圆角 6">
              <a:extLst>
                <a:ext uri="{FF2B5EF4-FFF2-40B4-BE49-F238E27FC236}">
                  <a16:creationId xmlns:a16="http://schemas.microsoft.com/office/drawing/2014/main" id="{5F02150C-BAE7-4170-AE13-1C113D67755C}"/>
                </a:ext>
              </a:extLst>
            </p:cNvPr>
            <p:cNvSpPr/>
            <p:nvPr/>
          </p:nvSpPr>
          <p:spPr>
            <a:xfrm>
              <a:off x="2389569" y="4893080"/>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a:t>Navigating</a:t>
              </a:r>
            </a:p>
          </p:txBody>
        </p:sp>
        <p:cxnSp>
          <p:nvCxnSpPr>
            <p:cNvPr id="20" name="直接连接符 19">
              <a:extLst>
                <a:ext uri="{FF2B5EF4-FFF2-40B4-BE49-F238E27FC236}">
                  <a16:creationId xmlns:a16="http://schemas.microsoft.com/office/drawing/2014/main" id="{2224E7EA-C94C-4E1D-B2F5-7FAA56EE7912}"/>
                </a:ext>
              </a:extLst>
            </p:cNvPr>
            <p:cNvCxnSpPr>
              <a:stCxn id="7" idx="3"/>
            </p:cNvCxnSpPr>
            <p:nvPr/>
          </p:nvCxnSpPr>
          <p:spPr>
            <a:xfrm flipV="1">
              <a:off x="4075558" y="4498885"/>
              <a:ext cx="363277" cy="8328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5C8A59D0-34DD-4515-8ED8-7F3EEE2FF61E}"/>
              </a:ext>
            </a:extLst>
          </p:cNvPr>
          <p:cNvGrpSpPr/>
          <p:nvPr/>
        </p:nvGrpSpPr>
        <p:grpSpPr>
          <a:xfrm>
            <a:off x="4754308" y="4599396"/>
            <a:ext cx="1685989" cy="1914464"/>
            <a:chOff x="4754308" y="4599396"/>
            <a:chExt cx="1685989" cy="1914464"/>
          </a:xfrm>
        </p:grpSpPr>
        <p:sp>
          <p:nvSpPr>
            <p:cNvPr id="9" name="矩形: 圆角 8">
              <a:extLst>
                <a:ext uri="{FF2B5EF4-FFF2-40B4-BE49-F238E27FC236}">
                  <a16:creationId xmlns:a16="http://schemas.microsoft.com/office/drawing/2014/main" id="{44BF505E-5A1D-4172-AF7E-6DD5C7E26301}"/>
                </a:ext>
              </a:extLst>
            </p:cNvPr>
            <p:cNvSpPr/>
            <p:nvPr/>
          </p:nvSpPr>
          <p:spPr>
            <a:xfrm>
              <a:off x="4754308" y="5636507"/>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a:t>Making friends</a:t>
              </a:r>
            </a:p>
          </p:txBody>
        </p:sp>
        <p:cxnSp>
          <p:nvCxnSpPr>
            <p:cNvPr id="22" name="直接连接符 21">
              <a:extLst>
                <a:ext uri="{FF2B5EF4-FFF2-40B4-BE49-F238E27FC236}">
                  <a16:creationId xmlns:a16="http://schemas.microsoft.com/office/drawing/2014/main" id="{8CBA0AB2-7140-411E-A9C6-38AA55C48ECA}"/>
                </a:ext>
              </a:extLst>
            </p:cNvPr>
            <p:cNvCxnSpPr>
              <a:stCxn id="8" idx="2"/>
              <a:endCxn id="9" idx="0"/>
            </p:cNvCxnSpPr>
            <p:nvPr/>
          </p:nvCxnSpPr>
          <p:spPr>
            <a:xfrm flipH="1">
              <a:off x="5597303" y="4599396"/>
              <a:ext cx="4068" cy="103711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56F3DED-99A2-4ECD-9EEE-F524F161FFF7}"/>
              </a:ext>
            </a:extLst>
          </p:cNvPr>
          <p:cNvGrpSpPr/>
          <p:nvPr/>
        </p:nvGrpSpPr>
        <p:grpSpPr>
          <a:xfrm>
            <a:off x="6823744" y="4341181"/>
            <a:ext cx="1967336" cy="1429251"/>
            <a:chOff x="6823744" y="4341181"/>
            <a:chExt cx="1967336" cy="1429251"/>
          </a:xfrm>
        </p:grpSpPr>
        <p:sp>
          <p:nvSpPr>
            <p:cNvPr id="10" name="矩形: 圆角 9">
              <a:extLst>
                <a:ext uri="{FF2B5EF4-FFF2-40B4-BE49-F238E27FC236}">
                  <a16:creationId xmlns:a16="http://schemas.microsoft.com/office/drawing/2014/main" id="{1451FA13-F6E7-487F-B40F-19CE1968904A}"/>
                </a:ext>
              </a:extLst>
            </p:cNvPr>
            <p:cNvSpPr/>
            <p:nvPr/>
          </p:nvSpPr>
          <p:spPr>
            <a:xfrm>
              <a:off x="7105091" y="4893079"/>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a:t>Looking for fun</a:t>
              </a:r>
            </a:p>
          </p:txBody>
        </p:sp>
        <p:cxnSp>
          <p:nvCxnSpPr>
            <p:cNvPr id="26" name="直接连接符 25">
              <a:extLst>
                <a:ext uri="{FF2B5EF4-FFF2-40B4-BE49-F238E27FC236}">
                  <a16:creationId xmlns:a16="http://schemas.microsoft.com/office/drawing/2014/main" id="{E62BE79C-3269-4B15-8FAB-B3DCAAB93E78}"/>
                </a:ext>
              </a:extLst>
            </p:cNvPr>
            <p:cNvCxnSpPr>
              <a:endCxn id="10" idx="0"/>
            </p:cNvCxnSpPr>
            <p:nvPr/>
          </p:nvCxnSpPr>
          <p:spPr>
            <a:xfrm>
              <a:off x="6823744" y="4341181"/>
              <a:ext cx="1124342" cy="55189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0FB8829-AB1B-4BFD-AB06-DA6FAF87C3B4}"/>
              </a:ext>
            </a:extLst>
          </p:cNvPr>
          <p:cNvGrpSpPr/>
          <p:nvPr/>
        </p:nvGrpSpPr>
        <p:grpSpPr>
          <a:xfrm>
            <a:off x="6851453" y="3156752"/>
            <a:ext cx="2749297" cy="877353"/>
            <a:chOff x="6851453" y="3156752"/>
            <a:chExt cx="2749297" cy="877353"/>
          </a:xfrm>
        </p:grpSpPr>
        <p:sp>
          <p:nvSpPr>
            <p:cNvPr id="11" name="矩形: 圆角 10">
              <a:extLst>
                <a:ext uri="{FF2B5EF4-FFF2-40B4-BE49-F238E27FC236}">
                  <a16:creationId xmlns:a16="http://schemas.microsoft.com/office/drawing/2014/main" id="{79CE98C2-5126-4433-89F5-ABB1C9E344E1}"/>
                </a:ext>
              </a:extLst>
            </p:cNvPr>
            <p:cNvSpPr/>
            <p:nvPr/>
          </p:nvSpPr>
          <p:spPr>
            <a:xfrm>
              <a:off x="7914761" y="3156752"/>
              <a:ext cx="1685989"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a:t>Exploring  </a:t>
              </a:r>
            </a:p>
          </p:txBody>
        </p:sp>
        <p:cxnSp>
          <p:nvCxnSpPr>
            <p:cNvPr id="28" name="直接连接符 27">
              <a:extLst>
                <a:ext uri="{FF2B5EF4-FFF2-40B4-BE49-F238E27FC236}">
                  <a16:creationId xmlns:a16="http://schemas.microsoft.com/office/drawing/2014/main" id="{BCDA950B-DC6A-46D9-A38A-C04DA16DF18D}"/>
                </a:ext>
              </a:extLst>
            </p:cNvPr>
            <p:cNvCxnSpPr>
              <a:stCxn id="8" idx="3"/>
              <a:endCxn id="11" idx="1"/>
            </p:cNvCxnSpPr>
            <p:nvPr/>
          </p:nvCxnSpPr>
          <p:spPr>
            <a:xfrm>
              <a:off x="6851453" y="3487878"/>
              <a:ext cx="1063308" cy="10755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FA3DCCCE-C5ED-4FB9-81F8-39C4F723BF95}"/>
              </a:ext>
            </a:extLst>
          </p:cNvPr>
          <p:cNvGrpSpPr/>
          <p:nvPr/>
        </p:nvGrpSpPr>
        <p:grpSpPr>
          <a:xfrm>
            <a:off x="6823744" y="1297676"/>
            <a:ext cx="2648730" cy="1269245"/>
            <a:chOff x="6823744" y="1297676"/>
            <a:chExt cx="2648730" cy="1269245"/>
          </a:xfrm>
        </p:grpSpPr>
        <p:sp>
          <p:nvSpPr>
            <p:cNvPr id="12" name="矩形: 圆角 11">
              <a:extLst>
                <a:ext uri="{FF2B5EF4-FFF2-40B4-BE49-F238E27FC236}">
                  <a16:creationId xmlns:a16="http://schemas.microsoft.com/office/drawing/2014/main" id="{70665DAA-9F23-4E91-B685-E242D376F324}"/>
                </a:ext>
              </a:extLst>
            </p:cNvPr>
            <p:cNvSpPr/>
            <p:nvPr/>
          </p:nvSpPr>
          <p:spPr>
            <a:xfrm>
              <a:off x="7628874" y="1297676"/>
              <a:ext cx="1843600" cy="87735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a:t>Path defining</a:t>
              </a:r>
            </a:p>
          </p:txBody>
        </p:sp>
        <p:cxnSp>
          <p:nvCxnSpPr>
            <p:cNvPr id="30" name="直接连接符 29">
              <a:extLst>
                <a:ext uri="{FF2B5EF4-FFF2-40B4-BE49-F238E27FC236}">
                  <a16:creationId xmlns:a16="http://schemas.microsoft.com/office/drawing/2014/main" id="{7310D701-D1C6-4FB3-A6ED-AAA0D40DF4AA}"/>
                </a:ext>
              </a:extLst>
            </p:cNvPr>
            <p:cNvCxnSpPr>
              <a:endCxn id="12" idx="1"/>
            </p:cNvCxnSpPr>
            <p:nvPr/>
          </p:nvCxnSpPr>
          <p:spPr>
            <a:xfrm flipV="1">
              <a:off x="6823744" y="1736353"/>
              <a:ext cx="805130" cy="83056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927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63750F-0496-4862-B393-BFCAD4D340B2}"/>
              </a:ext>
            </a:extLst>
          </p:cNvPr>
          <p:cNvPicPr>
            <a:picLocks noChangeAspect="1"/>
          </p:cNvPicPr>
          <p:nvPr/>
        </p:nvPicPr>
        <p:blipFill>
          <a:blip r:embed="rId2"/>
          <a:stretch>
            <a:fillRect/>
          </a:stretch>
        </p:blipFill>
        <p:spPr>
          <a:xfrm>
            <a:off x="708104" y="1020370"/>
            <a:ext cx="2623278" cy="4665909"/>
          </a:xfrm>
          <a:prstGeom prst="rect">
            <a:avLst/>
          </a:prstGeom>
        </p:spPr>
      </p:pic>
      <p:sp>
        <p:nvSpPr>
          <p:cNvPr id="6" name="文本框 5">
            <a:extLst>
              <a:ext uri="{FF2B5EF4-FFF2-40B4-BE49-F238E27FC236}">
                <a16:creationId xmlns:a16="http://schemas.microsoft.com/office/drawing/2014/main" id="{FD94A379-E08A-4D92-8B5A-A352A9B5FA3F}"/>
              </a:ext>
            </a:extLst>
          </p:cNvPr>
          <p:cNvSpPr txBox="1"/>
          <p:nvPr/>
        </p:nvSpPr>
        <p:spPr>
          <a:xfrm>
            <a:off x="0" y="142043"/>
            <a:ext cx="4714043" cy="523220"/>
          </a:xfrm>
          <a:prstGeom prst="rect">
            <a:avLst/>
          </a:prstGeom>
          <a:noFill/>
        </p:spPr>
        <p:txBody>
          <a:bodyPr wrap="square" rtlCol="0">
            <a:spAutoFit/>
          </a:bodyPr>
          <a:lstStyle/>
          <a:p>
            <a:r>
              <a:rPr lang="en-US" altLang="zh-CN" sz="2800" b="1" dirty="0"/>
              <a:t>What’s the difference?</a:t>
            </a:r>
            <a:endParaRPr lang="zh-CN" altLang="en-US" sz="2800" b="1" dirty="0"/>
          </a:p>
        </p:txBody>
      </p:sp>
      <p:pic>
        <p:nvPicPr>
          <p:cNvPr id="8" name="图片 7">
            <a:extLst>
              <a:ext uri="{FF2B5EF4-FFF2-40B4-BE49-F238E27FC236}">
                <a16:creationId xmlns:a16="http://schemas.microsoft.com/office/drawing/2014/main" id="{5F33B8E6-20F1-4C1B-931A-2E856632D2C0}"/>
              </a:ext>
            </a:extLst>
          </p:cNvPr>
          <p:cNvPicPr>
            <a:picLocks noChangeAspect="1"/>
          </p:cNvPicPr>
          <p:nvPr/>
        </p:nvPicPr>
        <p:blipFill>
          <a:blip r:embed="rId3"/>
          <a:stretch>
            <a:fillRect/>
          </a:stretch>
        </p:blipFill>
        <p:spPr>
          <a:xfrm>
            <a:off x="5933844" y="1020370"/>
            <a:ext cx="2624574" cy="4665908"/>
          </a:xfrm>
          <a:prstGeom prst="rect">
            <a:avLst/>
          </a:prstGeom>
        </p:spPr>
      </p:pic>
      <p:sp>
        <p:nvSpPr>
          <p:cNvPr id="9" name="文本框 8">
            <a:extLst>
              <a:ext uri="{FF2B5EF4-FFF2-40B4-BE49-F238E27FC236}">
                <a16:creationId xmlns:a16="http://schemas.microsoft.com/office/drawing/2014/main" id="{F34F62A5-72DA-4A14-A907-99079CBF92B6}"/>
              </a:ext>
            </a:extLst>
          </p:cNvPr>
          <p:cNvSpPr txBox="1"/>
          <p:nvPr/>
        </p:nvSpPr>
        <p:spPr>
          <a:xfrm>
            <a:off x="3551068" y="994300"/>
            <a:ext cx="167545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Just record</a:t>
            </a:r>
            <a:endParaRPr lang="zh-CN" altLang="en-US" dirty="0"/>
          </a:p>
        </p:txBody>
      </p:sp>
      <p:sp>
        <p:nvSpPr>
          <p:cNvPr id="10" name="文本框 9">
            <a:extLst>
              <a:ext uri="{FF2B5EF4-FFF2-40B4-BE49-F238E27FC236}">
                <a16:creationId xmlns:a16="http://schemas.microsoft.com/office/drawing/2014/main" id="{78615F24-2F9E-4B07-B90B-1232D07D6EA4}"/>
              </a:ext>
            </a:extLst>
          </p:cNvPr>
          <p:cNvSpPr txBox="1"/>
          <p:nvPr/>
        </p:nvSpPr>
        <p:spPr>
          <a:xfrm>
            <a:off x="3551067" y="1643850"/>
            <a:ext cx="1641796"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No tagging</a:t>
            </a:r>
            <a:endParaRPr lang="zh-CN" altLang="en-US" dirty="0"/>
          </a:p>
        </p:txBody>
      </p:sp>
      <p:sp>
        <p:nvSpPr>
          <p:cNvPr id="11" name="文本框 10">
            <a:extLst>
              <a:ext uri="{FF2B5EF4-FFF2-40B4-BE49-F238E27FC236}">
                <a16:creationId xmlns:a16="http://schemas.microsoft.com/office/drawing/2014/main" id="{3722A340-A8BD-4670-BC6E-1422A45F101E}"/>
              </a:ext>
            </a:extLst>
          </p:cNvPr>
          <p:cNvSpPr txBox="1"/>
          <p:nvPr/>
        </p:nvSpPr>
        <p:spPr>
          <a:xfrm>
            <a:off x="3551068" y="2346440"/>
            <a:ext cx="1846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Can’t record detail</a:t>
            </a:r>
            <a:endParaRPr lang="zh-CN" altLang="en-US" dirty="0"/>
          </a:p>
        </p:txBody>
      </p:sp>
      <p:sp>
        <p:nvSpPr>
          <p:cNvPr id="12" name="文本框 11">
            <a:extLst>
              <a:ext uri="{FF2B5EF4-FFF2-40B4-BE49-F238E27FC236}">
                <a16:creationId xmlns:a16="http://schemas.microsoft.com/office/drawing/2014/main" id="{737B452D-875D-4BE1-B03A-B3736CFAA88B}"/>
              </a:ext>
            </a:extLst>
          </p:cNvPr>
          <p:cNvSpPr txBox="1"/>
          <p:nvPr/>
        </p:nvSpPr>
        <p:spPr>
          <a:xfrm>
            <a:off x="3551069" y="3295374"/>
            <a:ext cx="184655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Can’t share the details</a:t>
            </a:r>
            <a:endParaRPr lang="zh-CN" altLang="en-US" dirty="0"/>
          </a:p>
        </p:txBody>
      </p:sp>
      <p:sp>
        <p:nvSpPr>
          <p:cNvPr id="14" name="文本框 13">
            <a:extLst>
              <a:ext uri="{FF2B5EF4-FFF2-40B4-BE49-F238E27FC236}">
                <a16:creationId xmlns:a16="http://schemas.microsoft.com/office/drawing/2014/main" id="{6E2CA778-60E5-45E4-9DF6-EC75581A28A9}"/>
              </a:ext>
            </a:extLst>
          </p:cNvPr>
          <p:cNvSpPr txBox="1"/>
          <p:nvPr/>
        </p:nvSpPr>
        <p:spPr>
          <a:xfrm>
            <a:off x="3557637" y="4191274"/>
            <a:ext cx="192392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Makes no difference</a:t>
            </a:r>
            <a:endParaRPr lang="zh-CN" altLang="en-US" dirty="0"/>
          </a:p>
        </p:txBody>
      </p:sp>
      <p:sp>
        <p:nvSpPr>
          <p:cNvPr id="15" name="文本框 14">
            <a:extLst>
              <a:ext uri="{FF2B5EF4-FFF2-40B4-BE49-F238E27FC236}">
                <a16:creationId xmlns:a16="http://schemas.microsoft.com/office/drawing/2014/main" id="{2437C16A-6035-4B00-86F8-893F6BBE198A}"/>
              </a:ext>
            </a:extLst>
          </p:cNvPr>
          <p:cNvSpPr txBox="1"/>
          <p:nvPr/>
        </p:nvSpPr>
        <p:spPr>
          <a:xfrm>
            <a:off x="3538365" y="5147708"/>
            <a:ext cx="1596912"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a:t>Boring</a:t>
            </a:r>
            <a:endParaRPr lang="zh-CN" altLang="en-US" sz="2800" dirty="0"/>
          </a:p>
        </p:txBody>
      </p:sp>
      <p:sp>
        <p:nvSpPr>
          <p:cNvPr id="16" name="文本框 15">
            <a:extLst>
              <a:ext uri="{FF2B5EF4-FFF2-40B4-BE49-F238E27FC236}">
                <a16:creationId xmlns:a16="http://schemas.microsoft.com/office/drawing/2014/main" id="{FBDC6D9C-D356-46A3-8BEC-C3BB5C6EC9C3}"/>
              </a:ext>
            </a:extLst>
          </p:cNvPr>
          <p:cNvSpPr txBox="1"/>
          <p:nvPr/>
        </p:nvSpPr>
        <p:spPr>
          <a:xfrm>
            <a:off x="8784673" y="1009443"/>
            <a:ext cx="1925527"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Just navigate</a:t>
            </a:r>
            <a:endParaRPr lang="zh-CN" altLang="en-US" dirty="0"/>
          </a:p>
        </p:txBody>
      </p:sp>
      <p:sp>
        <p:nvSpPr>
          <p:cNvPr id="17" name="文本框 16">
            <a:extLst>
              <a:ext uri="{FF2B5EF4-FFF2-40B4-BE49-F238E27FC236}">
                <a16:creationId xmlns:a16="http://schemas.microsoft.com/office/drawing/2014/main" id="{C3F7212F-4D0D-4BA5-970F-07DF8FA938C8}"/>
              </a:ext>
            </a:extLst>
          </p:cNvPr>
          <p:cNvSpPr txBox="1"/>
          <p:nvPr/>
        </p:nvSpPr>
        <p:spPr>
          <a:xfrm>
            <a:off x="8784672" y="1658993"/>
            <a:ext cx="1699504"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Fixed route</a:t>
            </a:r>
            <a:endParaRPr lang="zh-CN" altLang="en-US" dirty="0"/>
          </a:p>
        </p:txBody>
      </p:sp>
      <p:sp>
        <p:nvSpPr>
          <p:cNvPr id="18" name="文本框 17">
            <a:extLst>
              <a:ext uri="{FF2B5EF4-FFF2-40B4-BE49-F238E27FC236}">
                <a16:creationId xmlns:a16="http://schemas.microsoft.com/office/drawing/2014/main" id="{E340BC53-E494-4BBC-BBDB-3861167BF9ED}"/>
              </a:ext>
            </a:extLst>
          </p:cNvPr>
          <p:cNvSpPr txBox="1"/>
          <p:nvPr/>
        </p:nvSpPr>
        <p:spPr>
          <a:xfrm>
            <a:off x="8784673" y="2431911"/>
            <a:ext cx="184655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Can’t save tracks</a:t>
            </a:r>
            <a:endParaRPr lang="zh-CN" altLang="en-US" dirty="0"/>
          </a:p>
        </p:txBody>
      </p:sp>
      <p:sp>
        <p:nvSpPr>
          <p:cNvPr id="19" name="文本框 18">
            <a:extLst>
              <a:ext uri="{FF2B5EF4-FFF2-40B4-BE49-F238E27FC236}">
                <a16:creationId xmlns:a16="http://schemas.microsoft.com/office/drawing/2014/main" id="{7F85FAC7-BD25-49A0-A819-226674120AFF}"/>
              </a:ext>
            </a:extLst>
          </p:cNvPr>
          <p:cNvSpPr txBox="1"/>
          <p:nvPr/>
        </p:nvSpPr>
        <p:spPr>
          <a:xfrm>
            <a:off x="8784672" y="3408619"/>
            <a:ext cx="211398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Isn’t personal</a:t>
            </a:r>
            <a:endParaRPr lang="zh-CN" altLang="en-US" dirty="0"/>
          </a:p>
        </p:txBody>
      </p:sp>
      <p:sp>
        <p:nvSpPr>
          <p:cNvPr id="20" name="文本框 19">
            <a:extLst>
              <a:ext uri="{FF2B5EF4-FFF2-40B4-BE49-F238E27FC236}">
                <a16:creationId xmlns:a16="http://schemas.microsoft.com/office/drawing/2014/main" id="{79CFF93F-6948-4375-A34C-F5DE2330F1E9}"/>
              </a:ext>
            </a:extLst>
          </p:cNvPr>
          <p:cNvSpPr txBox="1"/>
          <p:nvPr/>
        </p:nvSpPr>
        <p:spPr>
          <a:xfrm>
            <a:off x="8784672" y="4230326"/>
            <a:ext cx="192392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No social network</a:t>
            </a:r>
            <a:endParaRPr lang="zh-CN" altLang="en-US" dirty="0"/>
          </a:p>
        </p:txBody>
      </p:sp>
      <p:sp>
        <p:nvSpPr>
          <p:cNvPr id="21" name="文本框 20">
            <a:extLst>
              <a:ext uri="{FF2B5EF4-FFF2-40B4-BE49-F238E27FC236}">
                <a16:creationId xmlns:a16="http://schemas.microsoft.com/office/drawing/2014/main" id="{A2F03813-D6CE-4766-8732-82BE339D215E}"/>
              </a:ext>
            </a:extLst>
          </p:cNvPr>
          <p:cNvSpPr txBox="1"/>
          <p:nvPr/>
        </p:nvSpPr>
        <p:spPr>
          <a:xfrm>
            <a:off x="8784672" y="5098540"/>
            <a:ext cx="1758815" cy="584775"/>
          </a:xfrm>
          <a:prstGeom prst="rect">
            <a:avLst/>
          </a:prstGeom>
          <a:noFill/>
        </p:spPr>
        <p:txBody>
          <a:bodyPr wrap="none" rtlCol="0">
            <a:spAutoFit/>
          </a:bodyPr>
          <a:lstStyle/>
          <a:p>
            <a:pPr marL="285750" indent="-285750">
              <a:buFont typeface="Arial" panose="020B0604020202020204" pitchFamily="34" charset="0"/>
              <a:buChar char="•"/>
            </a:pPr>
            <a:r>
              <a:rPr lang="en-US" altLang="zh-CN" sz="3200" dirty="0"/>
              <a:t>Boring</a:t>
            </a:r>
            <a:endParaRPr lang="zh-CN" altLang="en-US" dirty="0"/>
          </a:p>
        </p:txBody>
      </p:sp>
      <p:sp>
        <p:nvSpPr>
          <p:cNvPr id="22" name="文本框 21">
            <a:extLst>
              <a:ext uri="{FF2B5EF4-FFF2-40B4-BE49-F238E27FC236}">
                <a16:creationId xmlns:a16="http://schemas.microsoft.com/office/drawing/2014/main" id="{6EE2C760-ABE2-4983-9209-0D7C8209202A}"/>
              </a:ext>
            </a:extLst>
          </p:cNvPr>
          <p:cNvSpPr txBox="1"/>
          <p:nvPr/>
        </p:nvSpPr>
        <p:spPr>
          <a:xfrm>
            <a:off x="372862" y="6001305"/>
            <a:ext cx="10670959" cy="369332"/>
          </a:xfrm>
          <a:prstGeom prst="rect">
            <a:avLst/>
          </a:prstGeom>
          <a:noFill/>
        </p:spPr>
        <p:txBody>
          <a:bodyPr wrap="square" rtlCol="0">
            <a:spAutoFit/>
          </a:bodyPr>
          <a:lstStyle/>
          <a:p>
            <a:r>
              <a:rPr lang="en-US" altLang="zh-CN" dirty="0">
                <a:latin typeface="DengXian" panose="02010600030101010101" pitchFamily="2" charset="-122"/>
                <a:ea typeface="DengXian" panose="02010600030101010101" pitchFamily="2" charset="-122"/>
                <a:cs typeface="Devanagari MT" panose="02000500020000000000" pitchFamily="2" charset="0"/>
              </a:rPr>
              <a:t>PATH</a:t>
            </a:r>
            <a:r>
              <a:rPr lang="en-US" altLang="zh-CN" dirty="0"/>
              <a:t> is the combination of sport and maps, but more socially-active, interesting and flexible!</a:t>
            </a:r>
            <a:endParaRPr lang="zh-CN" altLang="en-US" dirty="0"/>
          </a:p>
        </p:txBody>
      </p:sp>
    </p:spTree>
    <p:extLst>
      <p:ext uri="{BB962C8B-B14F-4D97-AF65-F5344CB8AC3E}">
        <p14:creationId xmlns:p14="http://schemas.microsoft.com/office/powerpoint/2010/main" val="279365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5" grpId="0"/>
      <p:bldP spid="16" grpId="0"/>
      <p:bldP spid="17" grpId="0"/>
      <p:bldP spid="18" grpId="0"/>
      <p:bldP spid="19" grpId="0"/>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068" y="348507"/>
            <a:ext cx="9692640" cy="1325562"/>
          </a:xfrm>
        </p:spPr>
        <p:txBody>
          <a:bodyPr>
            <a:normAutofit/>
          </a:bodyPr>
          <a:lstStyle/>
          <a:p>
            <a:pPr lvl="0"/>
            <a:r>
              <a:rPr lang="en-US" altLang="zh-CN" b="1" dirty="0"/>
              <a:t>Part 2: APP UI design</a:t>
            </a:r>
            <a:endParaRPr kumimoji="1" lang="zh-CN" altLang="en-US" dirty="0"/>
          </a:p>
        </p:txBody>
      </p:sp>
      <p:sp>
        <p:nvSpPr>
          <p:cNvPr id="4" name="文本框 3"/>
          <p:cNvSpPr txBox="1"/>
          <p:nvPr/>
        </p:nvSpPr>
        <p:spPr>
          <a:xfrm>
            <a:off x="934068" y="2156604"/>
            <a:ext cx="5279366" cy="369332"/>
          </a:xfrm>
          <a:prstGeom prst="rect">
            <a:avLst/>
          </a:prstGeom>
          <a:noFill/>
        </p:spPr>
        <p:txBody>
          <a:bodyPr wrap="square" rtlCol="0">
            <a:spAutoFit/>
          </a:bodyPr>
          <a:lstStyle/>
          <a:p>
            <a:r>
              <a:rPr lang="en-US" altLang="zh-CN" b="1" dirty="0"/>
              <a:t>Main function UI design</a:t>
            </a:r>
            <a:endParaRPr kumimoji="1" lang="zh-CN" altLang="en-US" dirty="0"/>
          </a:p>
        </p:txBody>
      </p:sp>
      <p:pic>
        <p:nvPicPr>
          <p:cNvPr id="5" name="图片 4">
            <a:extLst>
              <a:ext uri="{FF2B5EF4-FFF2-40B4-BE49-F238E27FC236}">
                <a16:creationId xmlns:a16="http://schemas.microsoft.com/office/drawing/2014/main" id="{13D53DAD-8758-4217-BB8F-AB5E73FD25A4}"/>
              </a:ext>
            </a:extLst>
          </p:cNvPr>
          <p:cNvPicPr/>
          <p:nvPr/>
        </p:nvPicPr>
        <p:blipFill rotWithShape="1">
          <a:blip r:embed="rId2" cstate="print">
            <a:extLst>
              <a:ext uri="{28A0092B-C50C-407E-A947-70E740481C1C}">
                <a14:useLocalDpi xmlns:a14="http://schemas.microsoft.com/office/drawing/2010/main" val="0"/>
              </a:ext>
            </a:extLst>
          </a:blip>
          <a:srcRect l="4324" t="3422" r="20292" b="3550"/>
          <a:stretch/>
        </p:blipFill>
        <p:spPr bwMode="auto">
          <a:xfrm rot="5400000">
            <a:off x="5080355" y="1079327"/>
            <a:ext cx="4769461" cy="6505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59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0"/>
                                        <p:tgtEl>
                                          <p:spTgt spid="4">
                                            <p:txEl>
                                              <p:pRg st="0" end="0"/>
                                            </p:txEl>
                                          </p:spTgt>
                                        </p:tgtEl>
                                      </p:cBhvr>
                                    </p:animEffect>
                                    <p:anim calcmode="lin" valueType="num">
                                      <p:cBhvr>
                                        <p:cTn id="8" dur="2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9894" y="845390"/>
            <a:ext cx="2587925" cy="830997"/>
          </a:xfrm>
          <a:prstGeom prst="rect">
            <a:avLst/>
          </a:prstGeom>
          <a:noFill/>
        </p:spPr>
        <p:txBody>
          <a:bodyPr wrap="square" rtlCol="0">
            <a:spAutoFit/>
          </a:bodyPr>
          <a:lstStyle/>
          <a:p>
            <a:r>
              <a:rPr lang="en-US" altLang="zh-CN" sz="2400" b="1" dirty="0"/>
              <a:t>1) Log-in Page</a:t>
            </a:r>
            <a:endParaRPr lang="zh-CN" altLang="zh-CN" sz="2400" dirty="0"/>
          </a:p>
          <a:p>
            <a:endParaRPr kumimoji="1" lang="zh-CN" altLang="en-US" sz="2400" dirty="0"/>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7223580" y="845390"/>
            <a:ext cx="2955590" cy="5365631"/>
          </a:xfrm>
          <a:prstGeom prst="rect">
            <a:avLst/>
          </a:prstGeom>
        </p:spPr>
      </p:pic>
      <p:sp>
        <p:nvSpPr>
          <p:cNvPr id="3" name="文本框 2">
            <a:extLst>
              <a:ext uri="{FF2B5EF4-FFF2-40B4-BE49-F238E27FC236}">
                <a16:creationId xmlns:a16="http://schemas.microsoft.com/office/drawing/2014/main" id="{93870CF1-796D-4B15-9EC7-862B51CF3489}"/>
              </a:ext>
            </a:extLst>
          </p:cNvPr>
          <p:cNvSpPr txBox="1"/>
          <p:nvPr/>
        </p:nvSpPr>
        <p:spPr>
          <a:xfrm>
            <a:off x="1616363" y="3043674"/>
            <a:ext cx="5043055"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Log in with multiple choices</a:t>
            </a:r>
            <a:endParaRPr lang="zh-CN" altLang="en-US" sz="2400" dirty="0"/>
          </a:p>
        </p:txBody>
      </p:sp>
      <p:sp>
        <p:nvSpPr>
          <p:cNvPr id="7" name="文本框 6">
            <a:extLst>
              <a:ext uri="{FF2B5EF4-FFF2-40B4-BE49-F238E27FC236}">
                <a16:creationId xmlns:a16="http://schemas.microsoft.com/office/drawing/2014/main" id="{BC8C6768-88AE-41B2-A3D5-BE0E0D18AF6F}"/>
              </a:ext>
            </a:extLst>
          </p:cNvPr>
          <p:cNvSpPr txBox="1"/>
          <p:nvPr/>
        </p:nvSpPr>
        <p:spPr>
          <a:xfrm>
            <a:off x="1616362" y="1887794"/>
            <a:ext cx="5043055"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Entire APP based on black, red, and white three color</a:t>
            </a:r>
            <a:endParaRPr lang="zh-CN" altLang="en-US" sz="2400" dirty="0"/>
          </a:p>
        </p:txBody>
      </p:sp>
    </p:spTree>
    <p:extLst>
      <p:ext uri="{BB962C8B-B14F-4D97-AF65-F5344CB8AC3E}">
        <p14:creationId xmlns:p14="http://schemas.microsoft.com/office/powerpoint/2010/main" val="423690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17916" y="1035170"/>
            <a:ext cx="2846717" cy="954107"/>
          </a:xfrm>
          <a:prstGeom prst="rect">
            <a:avLst/>
          </a:prstGeom>
          <a:noFill/>
        </p:spPr>
        <p:txBody>
          <a:bodyPr wrap="square" rtlCol="0">
            <a:spAutoFit/>
          </a:bodyPr>
          <a:lstStyle/>
          <a:p>
            <a:r>
              <a:rPr lang="en-US" altLang="zh-CN" sz="2400" b="1" dirty="0"/>
              <a:t>2)Main Interface</a:t>
            </a:r>
            <a:endParaRPr lang="zh-CN" altLang="zh-CN" sz="2400" dirty="0"/>
          </a:p>
          <a:p>
            <a:endParaRPr kumimoji="1" lang="zh-CN" altLang="en-US" sz="3200" dirty="0"/>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6909710" y="729672"/>
            <a:ext cx="2835318" cy="5388509"/>
          </a:xfrm>
          <a:prstGeom prst="rect">
            <a:avLst/>
          </a:prstGeom>
        </p:spPr>
      </p:pic>
      <p:sp>
        <p:nvSpPr>
          <p:cNvPr id="2" name="文本框 1">
            <a:extLst>
              <a:ext uri="{FF2B5EF4-FFF2-40B4-BE49-F238E27FC236}">
                <a16:creationId xmlns:a16="http://schemas.microsoft.com/office/drawing/2014/main" id="{63D7A3F1-52E2-4570-BFCD-BDFCDFAA1A71}"/>
              </a:ext>
            </a:extLst>
          </p:cNvPr>
          <p:cNvSpPr txBox="1"/>
          <p:nvPr/>
        </p:nvSpPr>
        <p:spPr>
          <a:xfrm>
            <a:off x="1736436" y="1738289"/>
            <a:ext cx="4479637"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Background: real-time map</a:t>
            </a:r>
            <a:endParaRPr lang="zh-CN" altLang="en-US" sz="2400" dirty="0"/>
          </a:p>
        </p:txBody>
      </p:sp>
      <p:sp>
        <p:nvSpPr>
          <p:cNvPr id="6" name="文本框 5">
            <a:extLst>
              <a:ext uri="{FF2B5EF4-FFF2-40B4-BE49-F238E27FC236}">
                <a16:creationId xmlns:a16="http://schemas.microsoft.com/office/drawing/2014/main" id="{EA34B134-5365-4A86-9780-07A335CD3209}"/>
              </a:ext>
            </a:extLst>
          </p:cNvPr>
          <p:cNvSpPr txBox="1"/>
          <p:nvPr/>
        </p:nvSpPr>
        <p:spPr>
          <a:xfrm>
            <a:off x="1736436" y="2506630"/>
            <a:ext cx="4980888"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Colorful spots: redefined paths</a:t>
            </a:r>
            <a:endParaRPr lang="zh-CN" altLang="en-US" sz="2400" dirty="0"/>
          </a:p>
        </p:txBody>
      </p:sp>
      <p:sp>
        <p:nvSpPr>
          <p:cNvPr id="7" name="文本框 6">
            <a:extLst>
              <a:ext uri="{FF2B5EF4-FFF2-40B4-BE49-F238E27FC236}">
                <a16:creationId xmlns:a16="http://schemas.microsoft.com/office/drawing/2014/main" id="{9E5A99D3-813C-4606-B778-1AF20E6EDA7D}"/>
              </a:ext>
            </a:extLst>
          </p:cNvPr>
          <p:cNvSpPr txBox="1"/>
          <p:nvPr/>
        </p:nvSpPr>
        <p:spPr>
          <a:xfrm>
            <a:off x="1736436" y="3235230"/>
            <a:ext cx="4479637"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Left rectangle: setting menu</a:t>
            </a:r>
            <a:endParaRPr lang="zh-CN" altLang="en-US" sz="2400" dirty="0"/>
          </a:p>
        </p:txBody>
      </p:sp>
      <p:sp>
        <p:nvSpPr>
          <p:cNvPr id="8" name="文本框 7">
            <a:extLst>
              <a:ext uri="{FF2B5EF4-FFF2-40B4-BE49-F238E27FC236}">
                <a16:creationId xmlns:a16="http://schemas.microsoft.com/office/drawing/2014/main" id="{782F281B-0258-4E36-BBF9-00C48E46A99A}"/>
              </a:ext>
            </a:extLst>
          </p:cNvPr>
          <p:cNvSpPr txBox="1"/>
          <p:nvPr/>
        </p:nvSpPr>
        <p:spPr>
          <a:xfrm>
            <a:off x="1736436" y="4052022"/>
            <a:ext cx="4479637"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 create a new path</a:t>
            </a:r>
            <a:endParaRPr lang="zh-CN" altLang="en-US" sz="2400" dirty="0"/>
          </a:p>
        </p:txBody>
      </p:sp>
      <p:sp>
        <p:nvSpPr>
          <p:cNvPr id="9" name="文本框 8">
            <a:extLst>
              <a:ext uri="{FF2B5EF4-FFF2-40B4-BE49-F238E27FC236}">
                <a16:creationId xmlns:a16="http://schemas.microsoft.com/office/drawing/2014/main" id="{0471D3DE-CB39-42F2-A31D-679525DACA9D}"/>
              </a:ext>
            </a:extLst>
          </p:cNvPr>
          <p:cNvSpPr txBox="1"/>
          <p:nvPr/>
        </p:nvSpPr>
        <p:spPr>
          <a:xfrm>
            <a:off x="1736436" y="4727870"/>
            <a:ext cx="4479637"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a:t>
            </a:r>
            <a:r>
              <a:rPr lang="zh-CN" altLang="en-US" sz="2400" dirty="0"/>
              <a:t>♥</a:t>
            </a:r>
            <a:r>
              <a:rPr lang="en-US" altLang="zh-CN" sz="2400" dirty="0"/>
              <a:t>”: preference</a:t>
            </a:r>
            <a:endParaRPr lang="zh-CN" altLang="en-US" sz="2400" dirty="0"/>
          </a:p>
        </p:txBody>
      </p:sp>
    </p:spTree>
    <p:extLst>
      <p:ext uri="{BB962C8B-B14F-4D97-AF65-F5344CB8AC3E}">
        <p14:creationId xmlns:p14="http://schemas.microsoft.com/office/powerpoint/2010/main" val="302621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2641" y="1017917"/>
            <a:ext cx="3001993" cy="830997"/>
          </a:xfrm>
          <a:prstGeom prst="rect">
            <a:avLst/>
          </a:prstGeom>
          <a:noFill/>
        </p:spPr>
        <p:txBody>
          <a:bodyPr wrap="square" rtlCol="0">
            <a:spAutoFit/>
          </a:bodyPr>
          <a:lstStyle/>
          <a:p>
            <a:r>
              <a:rPr lang="en-US" altLang="zh-CN" sz="2400" b="1" dirty="0"/>
              <a:t>3)Create a Path</a:t>
            </a:r>
            <a:endParaRPr lang="zh-CN" altLang="zh-CN" sz="2400" dirty="0"/>
          </a:p>
          <a:p>
            <a:endParaRPr kumimoji="1" lang="zh-CN" altLang="en-US" sz="2400" dirty="0"/>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7531052" y="1017917"/>
            <a:ext cx="2837899" cy="5382883"/>
          </a:xfrm>
          <a:prstGeom prst="rect">
            <a:avLst/>
          </a:prstGeom>
        </p:spPr>
      </p:pic>
      <p:sp>
        <p:nvSpPr>
          <p:cNvPr id="2" name="文本框 1">
            <a:extLst>
              <a:ext uri="{FF2B5EF4-FFF2-40B4-BE49-F238E27FC236}">
                <a16:creationId xmlns:a16="http://schemas.microsoft.com/office/drawing/2014/main" id="{33ABA5DB-CDD1-49FA-BC75-B13963E6E95E}"/>
              </a:ext>
            </a:extLst>
          </p:cNvPr>
          <p:cNvSpPr txBox="1"/>
          <p:nvPr/>
        </p:nvSpPr>
        <p:spPr>
          <a:xfrm>
            <a:off x="1367975" y="1987635"/>
            <a:ext cx="4265911"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t>Record you real-time track</a:t>
            </a:r>
            <a:endParaRPr lang="zh-CN" altLang="en-US" sz="2400" dirty="0"/>
          </a:p>
        </p:txBody>
      </p:sp>
      <p:sp>
        <p:nvSpPr>
          <p:cNvPr id="6" name="文本框 5">
            <a:extLst>
              <a:ext uri="{FF2B5EF4-FFF2-40B4-BE49-F238E27FC236}">
                <a16:creationId xmlns:a16="http://schemas.microsoft.com/office/drawing/2014/main" id="{4B2AFB24-4394-43AD-8326-118846B11136}"/>
              </a:ext>
            </a:extLst>
          </p:cNvPr>
          <p:cNvSpPr txBox="1"/>
          <p:nvPr/>
        </p:nvSpPr>
        <p:spPr>
          <a:xfrm>
            <a:off x="1367975" y="2852920"/>
            <a:ext cx="5555569"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Tag spots that interested you and upload feelings and photos</a:t>
            </a:r>
            <a:endParaRPr lang="zh-CN" altLang="en-US" sz="2400" dirty="0"/>
          </a:p>
        </p:txBody>
      </p:sp>
      <p:sp>
        <p:nvSpPr>
          <p:cNvPr id="7" name="文本框 6">
            <a:extLst>
              <a:ext uri="{FF2B5EF4-FFF2-40B4-BE49-F238E27FC236}">
                <a16:creationId xmlns:a16="http://schemas.microsoft.com/office/drawing/2014/main" id="{0BEC9CDB-8399-497D-BA8A-2FEFC5D82D96}"/>
              </a:ext>
            </a:extLst>
          </p:cNvPr>
          <p:cNvSpPr txBox="1"/>
          <p:nvPr/>
        </p:nvSpPr>
        <p:spPr>
          <a:xfrm>
            <a:off x="1367975" y="3982395"/>
            <a:ext cx="584173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Pause and start whenever you want</a:t>
            </a:r>
            <a:endParaRPr lang="zh-CN" altLang="en-US" sz="2400" dirty="0"/>
          </a:p>
        </p:txBody>
      </p:sp>
    </p:spTree>
    <p:extLst>
      <p:ext uri="{BB962C8B-B14F-4D97-AF65-F5344CB8AC3E}">
        <p14:creationId xmlns:p14="http://schemas.microsoft.com/office/powerpoint/2010/main" val="185633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theme/theme1.xml><?xml version="1.0" encoding="utf-8"?>
<a:theme xmlns:a="http://schemas.openxmlformats.org/drawingml/2006/main" name="视图">
  <a:themeElements>
    <a:clrScheme name="视图">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视图">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视图">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269</TotalTime>
  <Words>493</Words>
  <Application>Microsoft Office PowerPoint</Application>
  <PresentationFormat>宽屏</PresentationFormat>
  <Paragraphs>78</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Devanagari MT</vt:lpstr>
      <vt:lpstr>DengXian</vt:lpstr>
      <vt:lpstr>等线 Light</vt:lpstr>
      <vt:lpstr>宋体</vt:lpstr>
      <vt:lpstr>Arial</vt:lpstr>
      <vt:lpstr>Century Schoolbook</vt:lpstr>
      <vt:lpstr>Wingdings 2</vt:lpstr>
      <vt:lpstr>视图</vt:lpstr>
      <vt:lpstr>PowerPoint 演示文稿</vt:lpstr>
      <vt:lpstr>Part 1: Background  </vt:lpstr>
      <vt:lpstr>PowerPoint 演示文稿</vt:lpstr>
      <vt:lpstr>PowerPoint 演示文稿</vt:lpstr>
      <vt:lpstr>PowerPoint 演示文稿</vt:lpstr>
      <vt:lpstr>Part 2: APP UI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YENCHIA YU</cp:lastModifiedBy>
  <cp:revision>45</cp:revision>
  <dcterms:created xsi:type="dcterms:W3CDTF">2018-04-08T15:46:48Z</dcterms:created>
  <dcterms:modified xsi:type="dcterms:W3CDTF">2018-04-09T16:06:25Z</dcterms:modified>
</cp:coreProperties>
</file>